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4"/>
  </p:notesMasterIdLst>
  <p:handoutMasterIdLst>
    <p:handoutMasterId r:id="rId35"/>
  </p:handoutMasterIdLst>
  <p:sldIdLst>
    <p:sldId id="277" r:id="rId2"/>
    <p:sldId id="268" r:id="rId3"/>
    <p:sldId id="269" r:id="rId4"/>
    <p:sldId id="308" r:id="rId5"/>
    <p:sldId id="307" r:id="rId6"/>
    <p:sldId id="292" r:id="rId7"/>
    <p:sldId id="309" r:id="rId8"/>
    <p:sldId id="299" r:id="rId9"/>
    <p:sldId id="301" r:id="rId10"/>
    <p:sldId id="300" r:id="rId11"/>
    <p:sldId id="310" r:id="rId12"/>
    <p:sldId id="311" r:id="rId13"/>
    <p:sldId id="302" r:id="rId14"/>
    <p:sldId id="305" r:id="rId15"/>
    <p:sldId id="306" r:id="rId16"/>
    <p:sldId id="293" r:id="rId17"/>
    <p:sldId id="297" r:id="rId18"/>
    <p:sldId id="313" r:id="rId19"/>
    <p:sldId id="315" r:id="rId20"/>
    <p:sldId id="317" r:id="rId21"/>
    <p:sldId id="316" r:id="rId22"/>
    <p:sldId id="318" r:id="rId23"/>
    <p:sldId id="319" r:id="rId24"/>
    <p:sldId id="321" r:id="rId25"/>
    <p:sldId id="320" r:id="rId26"/>
    <p:sldId id="322" r:id="rId27"/>
    <p:sldId id="323" r:id="rId28"/>
    <p:sldId id="324" r:id="rId29"/>
    <p:sldId id="325" r:id="rId30"/>
    <p:sldId id="326" r:id="rId31"/>
    <p:sldId id="327" r:id="rId32"/>
    <p:sldId id="32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69"/>
            <p14:sldId id="308"/>
            <p14:sldId id="307"/>
            <p14:sldId id="292"/>
            <p14:sldId id="309"/>
            <p14:sldId id="299"/>
            <p14:sldId id="301"/>
            <p14:sldId id="300"/>
            <p14:sldId id="310"/>
            <p14:sldId id="311"/>
            <p14:sldId id="302"/>
            <p14:sldId id="305"/>
            <p14:sldId id="306"/>
            <p14:sldId id="293"/>
            <p14:sldId id="297"/>
          </p14:sldIdLst>
        </p14:section>
        <p14:section name="Untitled Section" id="{35542D88-5274-4946-AED5-A136C690C6D3}">
          <p14:sldIdLst>
            <p14:sldId id="313"/>
            <p14:sldId id="315"/>
            <p14:sldId id="317"/>
            <p14:sldId id="316"/>
            <p14:sldId id="318"/>
            <p14:sldId id="319"/>
            <p14:sldId id="321"/>
            <p14:sldId id="320"/>
            <p14:sldId id="322"/>
            <p14:sldId id="323"/>
            <p14:sldId id="324"/>
            <p14:sldId id="325"/>
            <p14:sldId id="326"/>
            <p14:sldId id="327"/>
            <p14:sldId id="3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73" autoAdjust="0"/>
    <p:restoredTop sz="95118" autoAdjust="0"/>
  </p:normalViewPr>
  <p:slideViewPr>
    <p:cSldViewPr snapToGrid="0">
      <p:cViewPr varScale="1">
        <p:scale>
          <a:sx n="90" d="100"/>
          <a:sy n="90" d="100"/>
        </p:scale>
        <p:origin x="472"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2024-12-04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2024-12-04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December 4,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December 4,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December 4,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December 4,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December 4,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December 4,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December 4,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December 4,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December 4,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December 4,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December 4,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December 4,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December 4,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ar5iv.labs.arxiv.org/html/2004.13851v1" TargetMode="External"/><Relationship Id="rId2" Type="http://schemas.openxmlformats.org/officeDocument/2006/relationships/hyperlink" Target="https://www.vldb.org/conf/1994/P487.PDF" TargetMode="External"/><Relationship Id="rId1" Type="http://schemas.openxmlformats.org/officeDocument/2006/relationships/slideLayout" Target="../slideLayouts/slideLayout11.xml"/><Relationship Id="rId4" Type="http://schemas.openxmlformats.org/officeDocument/2006/relationships/hyperlink" Target="https://ojs.aaai.org/index.php/ICWSM/article/view/14550/14399"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doi.org/10.1016/j.jma.2019.05.001"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080/00031305.2017.1380080" TargetMode="External"/><Relationship Id="rId2" Type="http://schemas.openxmlformats.org/officeDocument/2006/relationships/hyperlink" Target="https://doi.org/10.1093/jcr/ucz037" TargetMode="Externa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3390/app13074550"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11.xml"/><Relationship Id="rId5" Type="http://schemas.openxmlformats.org/officeDocument/2006/relationships/hyperlink" Target="https://data.edmonton.ca/" TargetMode="External"/><Relationship Id="rId4" Type="http://schemas.openxmlformats.org/officeDocument/2006/relationships/hyperlink" Target="https://www.yelp.com/dataset"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392906"/>
            <a:ext cx="4786313" cy="5022057"/>
          </a:xfrm>
        </p:spPr>
        <p:txBody>
          <a:bodyPr/>
          <a:lstStyle/>
          <a:p>
            <a:r>
              <a:rPr lang="en-CA" sz="2000" i="0" u="none" strike="noStrike" dirty="0">
                <a:solidFill>
                  <a:srgbClr val="000000"/>
                </a:solidFill>
                <a:effectLst/>
                <a:latin typeface="+mn-lt"/>
              </a:rPr>
              <a:t>Sentiment Analysis of Edmonton Restaurants Near Tourist Spots</a:t>
            </a:r>
            <a:endParaRPr lang="en-US" sz="2000" dirty="0">
              <a:latin typeface="+mn-lt"/>
            </a:endParaRPr>
          </a:p>
        </p:txBody>
      </p:sp>
      <p:sp>
        <p:nvSpPr>
          <p:cNvPr id="3" name="Subtitle 2"/>
          <p:cNvSpPr>
            <a:spLocks noGrp="1"/>
          </p:cNvSpPr>
          <p:nvPr>
            <p:ph type="subTitle" idx="1"/>
          </p:nvPr>
        </p:nvSpPr>
        <p:spPr>
          <a:xfrm>
            <a:off x="-2" y="2185988"/>
            <a:ext cx="3929065" cy="957262"/>
          </a:xfrm>
        </p:spPr>
        <p:txBody>
          <a:bodyPr/>
          <a:lstStyle/>
          <a:p>
            <a:r>
              <a:rPr lang="en-CA" sz="1800" b="1" i="1" dirty="0">
                <a:solidFill>
                  <a:schemeClr val="tx2"/>
                </a:solidFill>
                <a:cs typeface="Aharoni" panose="02010803020104030203" pitchFamily="2" charset="-79"/>
              </a:rPr>
              <a:t>(</a:t>
            </a:r>
            <a:r>
              <a:rPr lang="en-CA" sz="1800" b="1" i="1" u="none" strike="noStrike" dirty="0">
                <a:solidFill>
                  <a:schemeClr val="tx2"/>
                </a:solidFill>
                <a:effectLst/>
                <a:cs typeface="Aharoni" panose="02010803020104030203" pitchFamily="2" charset="-79"/>
              </a:rPr>
              <a:t>Examining the Impact of Proximity to Attractions on Customer Sentiments)</a:t>
            </a:r>
            <a:endParaRPr lang="en-US" sz="1800" b="1" i="1" dirty="0">
              <a:solidFill>
                <a:schemeClr val="tx2"/>
              </a:solidFill>
              <a:cs typeface="Aharoni" panose="02010803020104030203" pitchFamily="2" charset="-79"/>
            </a:endParaRPr>
          </a:p>
        </p:txBody>
      </p:sp>
      <p:sp>
        <p:nvSpPr>
          <p:cNvPr id="5" name="TextBox 4">
            <a:extLst>
              <a:ext uri="{FF2B5EF4-FFF2-40B4-BE49-F238E27FC236}">
                <a16:creationId xmlns:a16="http://schemas.microsoft.com/office/drawing/2014/main" id="{745405DF-6510-4E7D-C258-674208F310C9}"/>
              </a:ext>
            </a:extLst>
          </p:cNvPr>
          <p:cNvSpPr txBox="1"/>
          <p:nvPr/>
        </p:nvSpPr>
        <p:spPr>
          <a:xfrm>
            <a:off x="0" y="3843338"/>
            <a:ext cx="4229099" cy="646331"/>
          </a:xfrm>
          <a:prstGeom prst="rect">
            <a:avLst/>
          </a:prstGeom>
          <a:noFill/>
        </p:spPr>
        <p:txBody>
          <a:bodyPr wrap="square" rtlCol="0">
            <a:spAutoFit/>
          </a:bodyPr>
          <a:lstStyle/>
          <a:p>
            <a:r>
              <a:rPr lang="en-CA" b="1" dirty="0"/>
              <a:t>Presented by</a:t>
            </a:r>
            <a:r>
              <a:rPr lang="en-CA" dirty="0"/>
              <a:t>: </a:t>
            </a:r>
            <a:r>
              <a:rPr lang="en-CA" dirty="0" err="1"/>
              <a:t>Zhila</a:t>
            </a:r>
            <a:r>
              <a:rPr lang="en-CA" dirty="0"/>
              <a:t> Mofidi</a:t>
            </a:r>
          </a:p>
          <a:p>
            <a:r>
              <a:rPr lang="en-CA" b="1" dirty="0"/>
              <a:t>Date</a:t>
            </a:r>
            <a:r>
              <a:rPr lang="en-CA" dirty="0"/>
              <a:t>: December 4, 2024</a:t>
            </a:r>
            <a:endParaRPr lang="en-US"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1F60-61CC-91F1-9181-310BB2F940E9}"/>
              </a:ext>
            </a:extLst>
          </p:cNvPr>
          <p:cNvSpPr>
            <a:spLocks noGrp="1"/>
          </p:cNvSpPr>
          <p:nvPr>
            <p:ph type="title"/>
          </p:nvPr>
        </p:nvSpPr>
        <p:spPr>
          <a:xfrm>
            <a:off x="365568" y="392415"/>
            <a:ext cx="8444818" cy="1069848"/>
          </a:xfrm>
        </p:spPr>
        <p:txBody>
          <a:bodyPr anchor="t">
            <a:normAutofit/>
          </a:bodyPr>
          <a:lstStyle/>
          <a:p>
            <a:r>
              <a:rPr lang="en-CA" b="1" i="0" u="none" strike="noStrike" dirty="0">
                <a:effectLst/>
              </a:rPr>
              <a:t>Model Results</a:t>
            </a:r>
            <a:br>
              <a:rPr lang="en-CA" b="1" i="0" u="none" strike="noStrike" dirty="0">
                <a:effectLst/>
              </a:rPr>
            </a:br>
            <a:endParaRPr lang="en-US" dirty="0"/>
          </a:p>
        </p:txBody>
      </p:sp>
      <p:sp>
        <p:nvSpPr>
          <p:cNvPr id="3" name="Content Placeholder 2">
            <a:extLst>
              <a:ext uri="{FF2B5EF4-FFF2-40B4-BE49-F238E27FC236}">
                <a16:creationId xmlns:a16="http://schemas.microsoft.com/office/drawing/2014/main" id="{3F0D768D-55EB-14F9-B54F-221C76BCC0E6}"/>
              </a:ext>
            </a:extLst>
          </p:cNvPr>
          <p:cNvSpPr>
            <a:spLocks noGrp="1"/>
          </p:cNvSpPr>
          <p:nvPr>
            <p:ph idx="1"/>
          </p:nvPr>
        </p:nvSpPr>
        <p:spPr>
          <a:xfrm>
            <a:off x="333614" y="1030315"/>
            <a:ext cx="8708786" cy="4368999"/>
          </a:xfrm>
        </p:spPr>
        <p:txBody>
          <a:bodyPr>
            <a:normAutofit/>
          </a:bodyPr>
          <a:lstStyle/>
          <a:p>
            <a:pPr>
              <a:lnSpc>
                <a:spcPct val="90000"/>
              </a:lnSpc>
              <a:buFont typeface="Arial" panose="020B0604020202020204" pitchFamily="34" charset="0"/>
              <a:buChar char="•"/>
            </a:pPr>
            <a:r>
              <a:rPr lang="en-CA" sz="2100" b="1" i="0" u="none" strike="noStrike" dirty="0">
                <a:effectLst/>
              </a:rPr>
              <a:t>ARIMA (0, 1, 0):</a:t>
            </a:r>
            <a:r>
              <a:rPr lang="en-CA" sz="2100" b="0" i="0" u="none" strike="noStrike" dirty="0">
                <a:effectLst/>
              </a:rPr>
              <a:t> Forecasts steady trends through 2026.</a:t>
            </a:r>
          </a:p>
          <a:p>
            <a:pPr>
              <a:lnSpc>
                <a:spcPct val="90000"/>
              </a:lnSpc>
              <a:buFont typeface="Arial" panose="020B0604020202020204" pitchFamily="34" charset="0"/>
              <a:buChar char="•"/>
            </a:pPr>
            <a:endParaRPr lang="en-CA" sz="2100" b="0" i="0" u="none" strike="noStrike" dirty="0">
              <a:effectLst/>
            </a:endParaRPr>
          </a:p>
          <a:p>
            <a:pPr>
              <a:lnSpc>
                <a:spcPct val="90000"/>
              </a:lnSpc>
              <a:buFont typeface="Arial" panose="020B0604020202020204" pitchFamily="34" charset="0"/>
              <a:buChar char="•"/>
            </a:pPr>
            <a:endParaRPr lang="en-CA" sz="2100" b="0" i="0" u="none" strike="noStrike" dirty="0">
              <a:effectLst/>
            </a:endParaRPr>
          </a:p>
          <a:p>
            <a:pPr marL="0" indent="0">
              <a:lnSpc>
                <a:spcPct val="90000"/>
              </a:lnSpc>
              <a:buNone/>
            </a:pPr>
            <a:endParaRPr lang="en-CA" sz="2100" b="0" i="0" u="none" strike="noStrike" dirty="0">
              <a:effectLst/>
            </a:endParaRPr>
          </a:p>
        </p:txBody>
      </p:sp>
      <p:sp>
        <p:nvSpPr>
          <p:cNvPr id="4" name="Date Placeholder 3">
            <a:extLst>
              <a:ext uri="{FF2B5EF4-FFF2-40B4-BE49-F238E27FC236}">
                <a16:creationId xmlns:a16="http://schemas.microsoft.com/office/drawing/2014/main" id="{53891325-6561-30B0-AF46-80CD06AEC722}"/>
              </a:ext>
            </a:extLst>
          </p:cNvPr>
          <p:cNvSpPr>
            <a:spLocks noGrp="1"/>
          </p:cNvSpPr>
          <p:nvPr>
            <p:ph type="dt" sz="half" idx="2"/>
          </p:nvPr>
        </p:nvSpPr>
        <p:spPr>
          <a:xfrm>
            <a:off x="5873743" y="6155267"/>
            <a:ext cx="2474383" cy="365125"/>
          </a:xfrm>
        </p:spPr>
        <p:txBody>
          <a:bodyPr anchor="ctr">
            <a:normAutofit/>
          </a:bodyPr>
          <a:lstStyle/>
          <a:p>
            <a:pPr>
              <a:spcAft>
                <a:spcPts val="600"/>
              </a:spcAft>
            </a:pPr>
            <a:fld id="{321D2AE1-B685-45A1-8C17-19D6BB8C161E}" type="datetime4">
              <a:rPr lang="en-US" smtClean="0"/>
              <a:pPr>
                <a:spcAft>
                  <a:spcPts val="600"/>
                </a:spcAft>
              </a:pPr>
              <a:t>December 4, 2024</a:t>
            </a:fld>
            <a:r>
              <a:rPr lang="en-CA"/>
              <a:t>     |</a:t>
            </a:r>
            <a:endParaRPr lang="en-US"/>
          </a:p>
        </p:txBody>
      </p:sp>
      <p:sp>
        <p:nvSpPr>
          <p:cNvPr id="5" name="Slide Number Placeholder 4">
            <a:extLst>
              <a:ext uri="{FF2B5EF4-FFF2-40B4-BE49-F238E27FC236}">
                <a16:creationId xmlns:a16="http://schemas.microsoft.com/office/drawing/2014/main" id="{711876B8-FC58-6C39-1B40-C33305D8D62F}"/>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1497D35-93D5-5047-9160-8F9C97C9D015}" type="slidenum">
              <a:rPr lang="en-US" smtClean="0"/>
              <a:pPr>
                <a:spcAft>
                  <a:spcPts val="600"/>
                </a:spcAft>
              </a:pPr>
              <a:t>10</a:t>
            </a:fld>
            <a:endParaRPr lang="en-US"/>
          </a:p>
        </p:txBody>
      </p:sp>
      <p:pic>
        <p:nvPicPr>
          <p:cNvPr id="7" name="image30.png" descr="A graph with blue lines and orange text&#10;&#10;Description automatically generated">
            <a:extLst>
              <a:ext uri="{FF2B5EF4-FFF2-40B4-BE49-F238E27FC236}">
                <a16:creationId xmlns:a16="http://schemas.microsoft.com/office/drawing/2014/main" id="{B2460512-96CC-F928-3FAD-987B7A5C3D74}"/>
              </a:ext>
            </a:extLst>
          </p:cNvPr>
          <p:cNvPicPr/>
          <p:nvPr/>
        </p:nvPicPr>
        <p:blipFill>
          <a:blip r:embed="rId2"/>
          <a:srcRect/>
          <a:stretch>
            <a:fillRect/>
          </a:stretch>
        </p:blipFill>
        <p:spPr>
          <a:xfrm>
            <a:off x="365567" y="1900555"/>
            <a:ext cx="7783599" cy="3927130"/>
          </a:xfrm>
          <a:prstGeom prst="rect">
            <a:avLst/>
          </a:prstGeom>
          <a:ln/>
        </p:spPr>
      </p:pic>
    </p:spTree>
    <p:extLst>
      <p:ext uri="{BB962C8B-B14F-4D97-AF65-F5344CB8AC3E}">
        <p14:creationId xmlns:p14="http://schemas.microsoft.com/office/powerpoint/2010/main" val="3772531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47544-481B-B5EB-B38B-021CEE9338ED}"/>
              </a:ext>
            </a:extLst>
          </p:cNvPr>
          <p:cNvSpPr>
            <a:spLocks noGrp="1"/>
          </p:cNvSpPr>
          <p:nvPr>
            <p:ph type="title"/>
          </p:nvPr>
        </p:nvSpPr>
        <p:spPr/>
        <p:txBody>
          <a:bodyPr/>
          <a:lstStyle/>
          <a:p>
            <a:r>
              <a:rPr lang="en-CA" sz="2000" b="1" i="0" u="none" strike="noStrike" dirty="0">
                <a:solidFill>
                  <a:schemeClr val="tx1"/>
                </a:solidFill>
                <a:effectLst/>
                <a:latin typeface="+mn-lt"/>
              </a:rPr>
              <a:t>SARIMA:</a:t>
            </a:r>
            <a:r>
              <a:rPr lang="en-CA" sz="2000" b="0" i="0" u="none" strike="noStrike" dirty="0">
                <a:solidFill>
                  <a:schemeClr val="tx1"/>
                </a:solidFill>
                <a:effectLst/>
                <a:latin typeface="+mn-lt"/>
              </a:rPr>
              <a:t> Includes seasonal components for yearly fluctuations.</a:t>
            </a:r>
            <a:br>
              <a:rPr lang="en-CA" sz="2800" b="0" i="0" u="none" strike="noStrike" dirty="0">
                <a:effectLst/>
              </a:rPr>
            </a:br>
            <a:endParaRPr lang="en-US" dirty="0"/>
          </a:p>
        </p:txBody>
      </p:sp>
      <p:sp>
        <p:nvSpPr>
          <p:cNvPr id="3" name="Content Placeholder 2">
            <a:extLst>
              <a:ext uri="{FF2B5EF4-FFF2-40B4-BE49-F238E27FC236}">
                <a16:creationId xmlns:a16="http://schemas.microsoft.com/office/drawing/2014/main" id="{74E0B97C-D3F7-B9C2-A580-A90F069CC4EA}"/>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80E25D20-DF87-85FD-1402-88E833E7A734}"/>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DBC04EDA-8F37-A881-539C-5272B02A2007}"/>
              </a:ext>
            </a:extLst>
          </p:cNvPr>
          <p:cNvSpPr>
            <a:spLocks noGrp="1"/>
          </p:cNvSpPr>
          <p:nvPr>
            <p:ph type="sldNum" sz="quarter" idx="4"/>
          </p:nvPr>
        </p:nvSpPr>
        <p:spPr/>
        <p:txBody>
          <a:bodyPr/>
          <a:lstStyle/>
          <a:p>
            <a:fld id="{E1497D35-93D5-5047-9160-8F9C97C9D015}" type="slidenum">
              <a:rPr lang="en-US" smtClean="0"/>
              <a:pPr/>
              <a:t>11</a:t>
            </a:fld>
            <a:endParaRPr lang="en-US" dirty="0"/>
          </a:p>
        </p:txBody>
      </p:sp>
      <p:pic>
        <p:nvPicPr>
          <p:cNvPr id="6" name="Picture 4" descr="A graph with a line and a red line&#10;&#10;Description automatically generated">
            <a:extLst>
              <a:ext uri="{FF2B5EF4-FFF2-40B4-BE49-F238E27FC236}">
                <a16:creationId xmlns:a16="http://schemas.microsoft.com/office/drawing/2014/main" id="{C3590A63-1976-74E0-82BA-D60D825C7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598" r="11598"/>
          <a:stretch>
            <a:fillRect/>
          </a:stretch>
        </p:blipFill>
        <p:spPr bwMode="auto">
          <a:xfrm>
            <a:off x="581891" y="1357686"/>
            <a:ext cx="8196541" cy="582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58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6F0B-73AF-5E29-53FD-BC8EA6DC8C2B}"/>
              </a:ext>
            </a:extLst>
          </p:cNvPr>
          <p:cNvSpPr>
            <a:spLocks noGrp="1"/>
          </p:cNvSpPr>
          <p:nvPr>
            <p:ph type="title"/>
          </p:nvPr>
        </p:nvSpPr>
        <p:spPr/>
        <p:txBody>
          <a:bodyPr/>
          <a:lstStyle/>
          <a:p>
            <a:r>
              <a:rPr lang="en-US" sz="2000" dirty="0">
                <a:solidFill>
                  <a:schemeClr val="tx1"/>
                </a:solidFill>
                <a:latin typeface="+mn-lt"/>
              </a:rPr>
              <a:t>Prophet:</a:t>
            </a:r>
            <a:r>
              <a:rPr lang="en-CA" sz="2000" b="0" i="0" u="none" strike="noStrike" dirty="0">
                <a:solidFill>
                  <a:schemeClr val="tx1"/>
                </a:solidFill>
                <a:effectLst/>
                <a:latin typeface="+mn-lt"/>
              </a:rPr>
              <a:t>Best model for integrating exogenous factors like holidays or major tourist </a:t>
            </a:r>
            <a:endParaRPr lang="en-US" sz="2000" dirty="0">
              <a:solidFill>
                <a:schemeClr val="tx1"/>
              </a:solidFill>
              <a:latin typeface="+mn-lt"/>
            </a:endParaRPr>
          </a:p>
        </p:txBody>
      </p:sp>
      <p:sp>
        <p:nvSpPr>
          <p:cNvPr id="4" name="Date Placeholder 3">
            <a:extLst>
              <a:ext uri="{FF2B5EF4-FFF2-40B4-BE49-F238E27FC236}">
                <a16:creationId xmlns:a16="http://schemas.microsoft.com/office/drawing/2014/main" id="{4BA98E04-6801-6C92-1B86-5CB4E52C16BE}"/>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5B4C0669-C5CC-C5EB-FE2B-7F919C4FD739}"/>
              </a:ext>
            </a:extLst>
          </p:cNvPr>
          <p:cNvSpPr>
            <a:spLocks noGrp="1"/>
          </p:cNvSpPr>
          <p:nvPr>
            <p:ph type="sldNum" sz="quarter" idx="4"/>
          </p:nvPr>
        </p:nvSpPr>
        <p:spPr/>
        <p:txBody>
          <a:bodyPr/>
          <a:lstStyle/>
          <a:p>
            <a:fld id="{E1497D35-93D5-5047-9160-8F9C97C9D015}" type="slidenum">
              <a:rPr lang="en-US" smtClean="0"/>
              <a:pPr/>
              <a:t>12</a:t>
            </a:fld>
            <a:endParaRPr lang="en-US" dirty="0"/>
          </a:p>
        </p:txBody>
      </p:sp>
      <p:pic>
        <p:nvPicPr>
          <p:cNvPr id="6" name="image17.png" descr="A graph with green and blue lines&#10;&#10;Description automatically generated">
            <a:extLst>
              <a:ext uri="{FF2B5EF4-FFF2-40B4-BE49-F238E27FC236}">
                <a16:creationId xmlns:a16="http://schemas.microsoft.com/office/drawing/2014/main" id="{29DF467A-B178-A61A-F2E1-2647DB8B2AA9}"/>
              </a:ext>
            </a:extLst>
          </p:cNvPr>
          <p:cNvPicPr>
            <a:picLocks noGrp="1"/>
          </p:cNvPicPr>
          <p:nvPr>
            <p:ph idx="1"/>
          </p:nvPr>
        </p:nvPicPr>
        <p:blipFill>
          <a:blip r:embed="rId2"/>
          <a:srcRect/>
          <a:stretch>
            <a:fillRect/>
          </a:stretch>
        </p:blipFill>
        <p:spPr>
          <a:xfrm>
            <a:off x="1035451" y="1471613"/>
            <a:ext cx="7104848" cy="4213225"/>
          </a:xfrm>
          <a:prstGeom prst="rect">
            <a:avLst/>
          </a:prstGeom>
          <a:ln/>
        </p:spPr>
      </p:pic>
    </p:spTree>
    <p:extLst>
      <p:ext uri="{BB962C8B-B14F-4D97-AF65-F5344CB8AC3E}">
        <p14:creationId xmlns:p14="http://schemas.microsoft.com/office/powerpoint/2010/main" val="2369105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B02-8B64-F525-6EFE-DE0D40A2DFD9}"/>
              </a:ext>
            </a:extLst>
          </p:cNvPr>
          <p:cNvSpPr>
            <a:spLocks noGrp="1"/>
          </p:cNvSpPr>
          <p:nvPr>
            <p:ph type="title"/>
          </p:nvPr>
        </p:nvSpPr>
        <p:spPr>
          <a:xfrm>
            <a:off x="365568" y="392414"/>
            <a:ext cx="8444818" cy="1865011"/>
          </a:xfrm>
        </p:spPr>
        <p:txBody>
          <a:bodyPr/>
          <a:lstStyle/>
          <a:p>
            <a:r>
              <a:rPr lang="en-CA" b="1" i="0" u="none" strike="noStrike" dirty="0">
                <a:solidFill>
                  <a:srgbClr val="000000"/>
                </a:solidFill>
                <a:effectLst/>
              </a:rPr>
              <a:t>Error Metrics:</a:t>
            </a:r>
            <a:br>
              <a:rPr lang="en-CA" b="0" i="0" u="none" strike="noStrike" dirty="0">
                <a:solidFill>
                  <a:srgbClr val="000000"/>
                </a:solidFill>
                <a:effectLst/>
              </a:rPr>
            </a:br>
            <a:endParaRPr lang="en-US" dirty="0"/>
          </a:p>
        </p:txBody>
      </p:sp>
      <p:sp>
        <p:nvSpPr>
          <p:cNvPr id="3" name="Content Placeholder 2">
            <a:extLst>
              <a:ext uri="{FF2B5EF4-FFF2-40B4-BE49-F238E27FC236}">
                <a16:creationId xmlns:a16="http://schemas.microsoft.com/office/drawing/2014/main" id="{CBBF6FC6-E3F2-5D77-21E8-EA5A89CDDA74}"/>
              </a:ext>
            </a:extLst>
          </p:cNvPr>
          <p:cNvSpPr>
            <a:spLocks noGrp="1"/>
          </p:cNvSpPr>
          <p:nvPr>
            <p:ph idx="1"/>
          </p:nvPr>
        </p:nvSpPr>
        <p:spPr>
          <a:xfrm>
            <a:off x="365568" y="958687"/>
            <a:ext cx="8444818" cy="8093985"/>
          </a:xfrm>
        </p:spPr>
        <p:txBody>
          <a:bodyPr/>
          <a:lstStyle/>
          <a:p>
            <a:pPr algn="l">
              <a:buFont typeface="Arial" panose="020B0604020202020204" pitchFamily="34" charset="0"/>
              <a:buChar char="•"/>
            </a:pPr>
            <a:r>
              <a:rPr lang="en-CA" sz="1800" b="1" i="0" u="none" strike="noStrike" dirty="0">
                <a:solidFill>
                  <a:srgbClr val="000000"/>
                </a:solidFill>
                <a:effectLst/>
              </a:rPr>
              <a:t>ARIMA:</a:t>
            </a:r>
            <a:r>
              <a:rPr lang="en-CA" sz="1800" b="0" i="0" u="none" strike="noStrike" dirty="0">
                <a:solidFill>
                  <a:srgbClr val="000000"/>
                </a:solidFill>
                <a:effectLst/>
              </a:rPr>
              <a:t> MAE: 0.0767, </a:t>
            </a:r>
            <a:r>
              <a:rPr lang="en-CA" sz="1800" i="0" u="none" strike="noStrike" dirty="0">
                <a:solidFill>
                  <a:srgbClr val="000000"/>
                </a:solidFill>
                <a:effectLst/>
              </a:rPr>
              <a:t>RMSE</a:t>
            </a:r>
            <a:r>
              <a:rPr lang="en-CA" sz="1800" b="0" i="0" u="none" strike="noStrike" dirty="0">
                <a:solidFill>
                  <a:srgbClr val="000000"/>
                </a:solidFill>
                <a:effectLst/>
              </a:rPr>
              <a:t>: 0.2413, </a:t>
            </a:r>
            <a:r>
              <a:rPr lang="en-CA" sz="1800" i="0" u="none" strike="noStrike" dirty="0">
                <a:solidFill>
                  <a:srgbClr val="000000"/>
                </a:solidFill>
                <a:effectLst/>
              </a:rPr>
              <a:t>MAPE:</a:t>
            </a:r>
            <a:r>
              <a:rPr lang="en-CA" sz="1800" b="0" i="0" u="none" strike="noStrike" dirty="0">
                <a:solidFill>
                  <a:srgbClr val="000000"/>
                </a:solidFill>
                <a:effectLst/>
              </a:rPr>
              <a:t>8.63%</a:t>
            </a:r>
          </a:p>
          <a:p>
            <a:pPr algn="l">
              <a:buFont typeface="Arial" panose="020B0604020202020204" pitchFamily="34" charset="0"/>
              <a:buChar char="•"/>
            </a:pPr>
            <a:r>
              <a:rPr lang="en-CA" sz="1800" b="1" i="0" u="none" strike="noStrike" dirty="0">
                <a:solidFill>
                  <a:srgbClr val="000000"/>
                </a:solidFill>
                <a:effectLst/>
              </a:rPr>
              <a:t>SARIMA:</a:t>
            </a:r>
            <a:r>
              <a:rPr lang="en-CA" sz="1800" b="0" i="0" u="none" strike="noStrike" dirty="0">
                <a:solidFill>
                  <a:srgbClr val="000000"/>
                </a:solidFill>
                <a:effectLst/>
              </a:rPr>
              <a:t> MAE: 0.1100, RMSE: 0.2681, MAPE:12:63%</a:t>
            </a:r>
          </a:p>
          <a:p>
            <a:pPr algn="l">
              <a:buFont typeface="Arial" panose="020B0604020202020204" pitchFamily="34" charset="0"/>
              <a:buChar char="•"/>
            </a:pPr>
            <a:r>
              <a:rPr lang="en-CA" sz="1800" b="1" i="0" u="none" strike="noStrike" dirty="0">
                <a:solidFill>
                  <a:srgbClr val="000000"/>
                </a:solidFill>
                <a:effectLst/>
              </a:rPr>
              <a:t>Prophet:</a:t>
            </a:r>
            <a:r>
              <a:rPr lang="en-CA" sz="1800" b="0" i="0" u="none" strike="noStrike" dirty="0">
                <a:solidFill>
                  <a:srgbClr val="000000"/>
                </a:solidFill>
                <a:effectLst/>
              </a:rPr>
              <a:t> MAE: 0.0051, RMSE: 0.0071, MAPE: 0.93%</a:t>
            </a:r>
          </a:p>
          <a:p>
            <a:endParaRPr lang="en-US" dirty="0"/>
          </a:p>
          <a:p>
            <a:endParaRPr lang="en-US" dirty="0"/>
          </a:p>
        </p:txBody>
      </p:sp>
      <p:sp>
        <p:nvSpPr>
          <p:cNvPr id="4" name="Date Placeholder 3">
            <a:extLst>
              <a:ext uri="{FF2B5EF4-FFF2-40B4-BE49-F238E27FC236}">
                <a16:creationId xmlns:a16="http://schemas.microsoft.com/office/drawing/2014/main" id="{B1C4D286-0217-89B6-09BF-074D93D5B0F9}"/>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9DA329FE-BE12-0594-0612-59DF5A04E899}"/>
              </a:ext>
            </a:extLst>
          </p:cNvPr>
          <p:cNvSpPr>
            <a:spLocks noGrp="1"/>
          </p:cNvSpPr>
          <p:nvPr>
            <p:ph type="sldNum" sz="quarter" idx="4"/>
          </p:nvPr>
        </p:nvSpPr>
        <p:spPr/>
        <p:txBody>
          <a:bodyPr/>
          <a:lstStyle/>
          <a:p>
            <a:fld id="{E1497D35-93D5-5047-9160-8F9C97C9D015}" type="slidenum">
              <a:rPr lang="en-US" smtClean="0"/>
              <a:pPr/>
              <a:t>13</a:t>
            </a:fld>
            <a:endParaRPr lang="en-US" dirty="0"/>
          </a:p>
        </p:txBody>
      </p:sp>
      <p:pic>
        <p:nvPicPr>
          <p:cNvPr id="1026" name="Picture 2">
            <a:extLst>
              <a:ext uri="{FF2B5EF4-FFF2-40B4-BE49-F238E27FC236}">
                <a16:creationId xmlns:a16="http://schemas.microsoft.com/office/drawing/2014/main" id="{B3743B5E-773D-3094-AB38-1E2EEE1E6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27400"/>
            <a:ext cx="7924800" cy="38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28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4D831-EE8F-2D04-D71F-176E893F585D}"/>
              </a:ext>
            </a:extLst>
          </p:cNvPr>
          <p:cNvSpPr>
            <a:spLocks noGrp="1"/>
          </p:cNvSpPr>
          <p:nvPr>
            <p:ph type="ctrTitle"/>
          </p:nvPr>
        </p:nvSpPr>
        <p:spPr>
          <a:xfrm>
            <a:off x="473264" y="157163"/>
            <a:ext cx="8103469" cy="10230887"/>
          </a:xfrm>
        </p:spPr>
        <p:txBody>
          <a:bodyPr/>
          <a:lstStyle/>
          <a:p>
            <a:pPr>
              <a:lnSpc>
                <a:spcPct val="100000"/>
              </a:lnSpc>
            </a:pPr>
            <a:r>
              <a:rPr lang="en-CA" sz="2000" i="0" u="none" strike="noStrike" dirty="0">
                <a:solidFill>
                  <a:srgbClr val="000000"/>
                </a:solidFill>
                <a:effectLst/>
              </a:rPr>
              <a:t>Research Question 3- </a:t>
            </a:r>
            <a:r>
              <a:rPr lang="en-CA" sz="2000" b="0" i="1" u="none" strike="noStrike" dirty="0">
                <a:solidFill>
                  <a:srgbClr val="000000"/>
                </a:solidFill>
                <a:effectLst/>
              </a:rPr>
              <a:t>Which cuisines are most popular among restaurants located near tourist spots</a:t>
            </a:r>
            <a:r>
              <a:rPr lang="en-CA" sz="2000" i="1" u="none" strike="noStrike" dirty="0">
                <a:solidFill>
                  <a:srgbClr val="000000"/>
                </a:solidFill>
                <a:effectLst/>
              </a:rPr>
              <a:t>?</a:t>
            </a:r>
            <a:br>
              <a:rPr lang="en-CA" sz="1800" b="0" i="0" u="none" strike="noStrike" dirty="0">
                <a:solidFill>
                  <a:srgbClr val="000000"/>
                </a:solidFill>
                <a:effectLst/>
              </a:rPr>
            </a:br>
            <a:br>
              <a:rPr lang="en-CA" sz="1800" b="0" i="0" u="none" strike="noStrike" dirty="0">
                <a:solidFill>
                  <a:srgbClr val="000000"/>
                </a:solidFill>
                <a:effectLst/>
                <a:latin typeface="+mn-lt"/>
                <a:cs typeface="Agency FB" panose="020F0502020204030204" pitchFamily="34" charset="0"/>
              </a:rPr>
            </a:br>
            <a:r>
              <a:rPr lang="en-CA" sz="1800" b="1" i="0" u="none" strike="noStrike" dirty="0">
                <a:solidFill>
                  <a:srgbClr val="00B050"/>
                </a:solidFill>
                <a:effectLst/>
                <a:cs typeface="Agency FB" panose="020F0502020204030204" pitchFamily="34" charset="0"/>
              </a:rPr>
              <a:t>Objective</a:t>
            </a:r>
            <a:r>
              <a:rPr lang="en-CA" sz="1800" b="0" i="0" u="none" strike="noStrike" dirty="0">
                <a:solidFill>
                  <a:srgbClr val="00B050"/>
                </a:solidFill>
                <a:effectLst/>
                <a:cs typeface="Agency FB" panose="020F0502020204030204" pitchFamily="34" charset="0"/>
              </a:rPr>
              <a:t>: </a:t>
            </a:r>
            <a:r>
              <a:rPr lang="en-CA" sz="1800" b="0" i="0" u="none" strike="noStrike" dirty="0">
                <a:solidFill>
                  <a:srgbClr val="000000"/>
                </a:solidFill>
                <a:effectLst/>
                <a:cs typeface="Agency FB" panose="020F0502020204030204" pitchFamily="34" charset="0"/>
              </a:rPr>
              <a:t>Identify popular cuisines in high-rated restaurants near tourist attractions in Edmonton.</a:t>
            </a:r>
            <a:br>
              <a:rPr lang="en-CA" sz="1800" b="0" i="0" u="none" strike="noStrike" dirty="0">
                <a:solidFill>
                  <a:srgbClr val="000000"/>
                </a:solidFill>
                <a:effectLst/>
                <a:cs typeface="Agency FB" panose="020F0502020204030204" pitchFamily="34" charset="0"/>
              </a:rPr>
            </a:br>
            <a:br>
              <a:rPr lang="en-CA" sz="1800" b="0" i="0" u="none" strike="noStrike" dirty="0">
                <a:solidFill>
                  <a:srgbClr val="000000"/>
                </a:solidFill>
                <a:effectLst/>
                <a:cs typeface="Agency FB" panose="020F0502020204030204" pitchFamily="34" charset="0"/>
              </a:rPr>
            </a:br>
            <a:r>
              <a:rPr lang="en-CA" sz="1800" b="1" i="0" u="none" strike="noStrike" dirty="0">
                <a:solidFill>
                  <a:srgbClr val="00B050"/>
                </a:solidFill>
                <a:effectLst/>
                <a:cs typeface="Agency FB" panose="020F0502020204030204" pitchFamily="34" charset="0"/>
              </a:rPr>
              <a:t>Focus</a:t>
            </a:r>
            <a:r>
              <a:rPr lang="en-CA" sz="1800" b="0" i="0" u="none" strike="noStrike" dirty="0">
                <a:solidFill>
                  <a:srgbClr val="00B050"/>
                </a:solidFill>
                <a:effectLst/>
                <a:cs typeface="Agency FB" panose="020F0502020204030204" pitchFamily="34" charset="0"/>
              </a:rPr>
              <a:t>:</a:t>
            </a:r>
            <a:br>
              <a:rPr lang="en-CA" sz="1800" b="0" i="0" u="none" strike="noStrike" dirty="0">
                <a:solidFill>
                  <a:srgbClr val="000000"/>
                </a:solidFill>
                <a:effectLst/>
                <a:cs typeface="Agency FB" panose="020F0502020204030204" pitchFamily="34" charset="0"/>
              </a:rPr>
            </a:br>
            <a:r>
              <a:rPr lang="en-CA" sz="1800" b="0" i="0" u="none" strike="noStrike" dirty="0">
                <a:solidFill>
                  <a:srgbClr val="000000"/>
                </a:solidFill>
                <a:effectLst/>
                <a:cs typeface="Agency FB" panose="020F0502020204030204" pitchFamily="34" charset="0"/>
              </a:rPr>
              <a:t>Filter restaurants with star ratings </a:t>
            </a:r>
            <a:r>
              <a:rPr lang="en-CA" sz="1800" b="0" i="0" u="none" strike="noStrike" dirty="0">
                <a:solidFill>
                  <a:srgbClr val="FF0000"/>
                </a:solidFill>
                <a:effectLst/>
                <a:cs typeface="Agency FB" panose="020F0502020204030204" pitchFamily="34" charset="0"/>
              </a:rPr>
              <a:t>above 3.5.</a:t>
            </a:r>
            <a:br>
              <a:rPr lang="en-CA" sz="1800" b="0" i="0" u="none" strike="noStrike" dirty="0">
                <a:solidFill>
                  <a:srgbClr val="FF0000"/>
                </a:solidFill>
                <a:effectLst/>
                <a:cs typeface="Agency FB" panose="020F0502020204030204" pitchFamily="34" charset="0"/>
              </a:rPr>
            </a:br>
            <a:br>
              <a:rPr lang="en-CA" sz="1800" b="0" i="0" u="none" strike="noStrike" dirty="0">
                <a:solidFill>
                  <a:srgbClr val="000000"/>
                </a:solidFill>
                <a:effectLst/>
                <a:cs typeface="Agency FB" panose="020F0502020204030204" pitchFamily="34" charset="0"/>
              </a:rPr>
            </a:br>
            <a:r>
              <a:rPr lang="en-CA" sz="1800" b="0" i="0" u="none" strike="noStrike" dirty="0">
                <a:solidFill>
                  <a:srgbClr val="000000"/>
                </a:solidFill>
                <a:effectLst/>
              </a:rPr>
              <a:t>Using </a:t>
            </a:r>
            <a:r>
              <a:rPr lang="en-CA" sz="1800" b="0" i="0" u="none" strike="noStrike" dirty="0">
                <a:solidFill>
                  <a:srgbClr val="FF0000"/>
                </a:solidFill>
                <a:effectLst/>
              </a:rPr>
              <a:t>one-hot encoding, </a:t>
            </a:r>
            <a:r>
              <a:rPr lang="en-CA" sz="1800" b="0" i="0" u="none" strike="noStrike" dirty="0">
                <a:solidFill>
                  <a:srgbClr val="000000"/>
                </a:solidFill>
                <a:effectLst/>
              </a:rPr>
              <a:t>I transformed the </a:t>
            </a:r>
            <a:r>
              <a:rPr lang="en-CA" sz="1800" i="0" u="none" strike="noStrike" dirty="0">
                <a:solidFill>
                  <a:srgbClr val="000000"/>
                </a:solidFill>
                <a:effectLst/>
              </a:rPr>
              <a:t>'cuisine'</a:t>
            </a:r>
            <a:r>
              <a:rPr lang="en-CA" sz="1800" b="0" i="0" u="none" strike="noStrike" dirty="0">
                <a:solidFill>
                  <a:srgbClr val="000000"/>
                </a:solidFill>
                <a:effectLst/>
              </a:rPr>
              <a:t> column into binary columns to prepare it for association rule mining.</a:t>
            </a:r>
            <a:endParaRPr lang="en-US" sz="1800" dirty="0">
              <a:cs typeface="Agency FB" panose="020F0502020204030204" pitchFamily="34" charset="0"/>
            </a:endParaRPr>
          </a:p>
        </p:txBody>
      </p:sp>
      <p:sp>
        <p:nvSpPr>
          <p:cNvPr id="3" name="Date Placeholder 2">
            <a:extLst>
              <a:ext uri="{FF2B5EF4-FFF2-40B4-BE49-F238E27FC236}">
                <a16:creationId xmlns:a16="http://schemas.microsoft.com/office/drawing/2014/main" id="{776774B7-370F-7B90-B515-C28053B6C3A3}"/>
              </a:ext>
            </a:extLst>
          </p:cNvPr>
          <p:cNvSpPr>
            <a:spLocks noGrp="1"/>
          </p:cNvSpPr>
          <p:nvPr>
            <p:ph type="dt" sz="half" idx="2"/>
          </p:nvPr>
        </p:nvSpPr>
        <p:spPr/>
        <p:txBody>
          <a:bodyPr/>
          <a:lstStyle/>
          <a:p>
            <a:fld id="{A87E2521-8D4C-43D8-8050-E9383E9BB2E8}" type="datetime4">
              <a:rPr lang="en-US" smtClean="0"/>
              <a:t>December 4, 2024</a:t>
            </a:fld>
            <a:r>
              <a:rPr lang="en-CA"/>
              <a:t>     |</a:t>
            </a:r>
            <a:endParaRPr lang="en-US" dirty="0"/>
          </a:p>
        </p:txBody>
      </p:sp>
      <p:sp>
        <p:nvSpPr>
          <p:cNvPr id="4" name="Slide Number Placeholder 3">
            <a:extLst>
              <a:ext uri="{FF2B5EF4-FFF2-40B4-BE49-F238E27FC236}">
                <a16:creationId xmlns:a16="http://schemas.microsoft.com/office/drawing/2014/main" id="{7105CBA5-B789-2DE6-5BCF-9B07B897B121}"/>
              </a:ext>
            </a:extLst>
          </p:cNvPr>
          <p:cNvSpPr>
            <a:spLocks noGrp="1"/>
          </p:cNvSpPr>
          <p:nvPr>
            <p:ph type="sldNum" sz="quarter" idx="4"/>
          </p:nvPr>
        </p:nvSpPr>
        <p:spPr/>
        <p:txBody>
          <a:bodyPr/>
          <a:lstStyle/>
          <a:p>
            <a:fld id="{E9E0D846-2D6A-8643-B2BF-83884A821236}" type="slidenum">
              <a:rPr lang="en-US" smtClean="0"/>
              <a:pPr/>
              <a:t>14</a:t>
            </a:fld>
            <a:endParaRPr lang="en-US" dirty="0"/>
          </a:p>
        </p:txBody>
      </p:sp>
      <p:pic>
        <p:nvPicPr>
          <p:cNvPr id="5122" name="Picture 2" descr="A screenshot of a computer&#10;&#10;Description automatically generated">
            <a:extLst>
              <a:ext uri="{FF2B5EF4-FFF2-40B4-BE49-F238E27FC236}">
                <a16:creationId xmlns:a16="http://schemas.microsoft.com/office/drawing/2014/main" id="{28584D9A-806F-98DF-06A3-657951176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80" y="4049485"/>
            <a:ext cx="7924800" cy="1926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91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FC51C-6B95-06DC-254F-6B0A80DE0ED9}"/>
              </a:ext>
            </a:extLst>
          </p:cNvPr>
          <p:cNvSpPr>
            <a:spLocks noGrp="1"/>
          </p:cNvSpPr>
          <p:nvPr>
            <p:ph type="ctrTitle"/>
          </p:nvPr>
        </p:nvSpPr>
        <p:spPr>
          <a:xfrm>
            <a:off x="146957" y="0"/>
            <a:ext cx="8581005" cy="6711043"/>
          </a:xfrm>
        </p:spPr>
        <p:txBody>
          <a:bodyPr/>
          <a:lstStyle/>
          <a:p>
            <a:r>
              <a:rPr lang="en-CA" sz="2800" dirty="0">
                <a:solidFill>
                  <a:srgbClr val="00B050"/>
                </a:solidFill>
              </a:rPr>
              <a:t>O</a:t>
            </a:r>
            <a:r>
              <a:rPr lang="en-CA" sz="2800" i="0" u="none" strike="noStrike" dirty="0">
                <a:solidFill>
                  <a:srgbClr val="00B050"/>
                </a:solidFill>
                <a:effectLst/>
              </a:rPr>
              <a:t>utcome</a:t>
            </a:r>
            <a:r>
              <a:rPr lang="en-CA" sz="2800" b="0" i="0" u="none" strike="noStrike" dirty="0">
                <a:solidFill>
                  <a:srgbClr val="000000"/>
                </a:solidFill>
                <a:effectLst/>
              </a:rPr>
              <a:t> </a:t>
            </a:r>
            <a:br>
              <a:rPr lang="en-CA" sz="2800" b="0" i="0" u="none" strike="noStrike" dirty="0">
                <a:solidFill>
                  <a:srgbClr val="000000"/>
                </a:solidFill>
                <a:effectLst/>
              </a:rPr>
            </a:br>
            <a:r>
              <a:rPr lang="en-CA" sz="1600" b="0" i="0" u="none" strike="noStrike" dirty="0">
                <a:solidFill>
                  <a:srgbClr val="000000"/>
                </a:solidFill>
                <a:effectLst/>
                <a:latin typeface="-webkit-standard"/>
              </a:rPr>
              <a:t>Chinese, Italian, and Indian were found frequently in high-rated </a:t>
            </a:r>
            <a:r>
              <a:rPr lang="en-CA" sz="1400" b="0" i="0" u="none" strike="noStrike" dirty="0">
                <a:solidFill>
                  <a:srgbClr val="000000"/>
                </a:solidFill>
                <a:effectLst/>
                <a:latin typeface="-webkit-standard"/>
              </a:rPr>
              <a:t>restaurants near tourist spots.</a:t>
            </a:r>
            <a:br>
              <a:rPr lang="en-CA" sz="1600" b="0" i="0" u="none" strike="noStrike" dirty="0">
                <a:solidFill>
                  <a:srgbClr val="000000"/>
                </a:solidFill>
                <a:effectLst/>
                <a:latin typeface="-webkit-standard"/>
              </a:rPr>
            </a:br>
            <a:endParaRPr lang="en-US" sz="1400" dirty="0"/>
          </a:p>
        </p:txBody>
      </p:sp>
      <p:sp>
        <p:nvSpPr>
          <p:cNvPr id="3" name="Date Placeholder 2">
            <a:extLst>
              <a:ext uri="{FF2B5EF4-FFF2-40B4-BE49-F238E27FC236}">
                <a16:creationId xmlns:a16="http://schemas.microsoft.com/office/drawing/2014/main" id="{1C2A7B55-00B9-6BDB-7042-29034A660D9C}"/>
              </a:ext>
            </a:extLst>
          </p:cNvPr>
          <p:cNvSpPr>
            <a:spLocks noGrp="1"/>
          </p:cNvSpPr>
          <p:nvPr>
            <p:ph type="dt" sz="half" idx="2"/>
          </p:nvPr>
        </p:nvSpPr>
        <p:spPr/>
        <p:txBody>
          <a:bodyPr/>
          <a:lstStyle/>
          <a:p>
            <a:fld id="{A87E2521-8D4C-43D8-8050-E9383E9BB2E8}" type="datetime4">
              <a:rPr lang="en-US" smtClean="0"/>
              <a:t>December 4, 2024</a:t>
            </a:fld>
            <a:r>
              <a:rPr lang="en-CA"/>
              <a:t>     |</a:t>
            </a:r>
            <a:endParaRPr lang="en-US" dirty="0"/>
          </a:p>
        </p:txBody>
      </p:sp>
      <p:sp>
        <p:nvSpPr>
          <p:cNvPr id="4" name="Slide Number Placeholder 3">
            <a:extLst>
              <a:ext uri="{FF2B5EF4-FFF2-40B4-BE49-F238E27FC236}">
                <a16:creationId xmlns:a16="http://schemas.microsoft.com/office/drawing/2014/main" id="{91B52A68-EA7A-9BC8-45B9-ED85DA871A21}"/>
              </a:ext>
            </a:extLst>
          </p:cNvPr>
          <p:cNvSpPr>
            <a:spLocks noGrp="1"/>
          </p:cNvSpPr>
          <p:nvPr>
            <p:ph type="sldNum" sz="quarter" idx="4"/>
          </p:nvPr>
        </p:nvSpPr>
        <p:spPr/>
        <p:txBody>
          <a:bodyPr/>
          <a:lstStyle/>
          <a:p>
            <a:fld id="{E9E0D846-2D6A-8643-B2BF-83884A821236}" type="slidenum">
              <a:rPr lang="en-US" smtClean="0"/>
              <a:pPr/>
              <a:t>15</a:t>
            </a:fld>
            <a:endParaRPr lang="en-US" dirty="0"/>
          </a:p>
        </p:txBody>
      </p:sp>
      <p:pic>
        <p:nvPicPr>
          <p:cNvPr id="4098" name="Picture 2" descr="A graph of a number of tourist attractions&#10;&#10;Description automatically generated">
            <a:extLst>
              <a:ext uri="{FF2B5EF4-FFF2-40B4-BE49-F238E27FC236}">
                <a16:creationId xmlns:a16="http://schemas.microsoft.com/office/drawing/2014/main" id="{01427AF0-0A4B-0CAF-E380-389692EF7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841170"/>
            <a:ext cx="7924800" cy="31891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screenshot of a computer&#10;&#10;Description automatically generated">
            <a:extLst>
              <a:ext uri="{FF2B5EF4-FFF2-40B4-BE49-F238E27FC236}">
                <a16:creationId xmlns:a16="http://schemas.microsoft.com/office/drawing/2014/main" id="{04AD5BBB-2DE7-30A4-EF44-914B9462A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63559"/>
            <a:ext cx="8445065" cy="170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202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EBB3-F92A-7695-C81E-B49B47DF1B29}"/>
              </a:ext>
            </a:extLst>
          </p:cNvPr>
          <p:cNvSpPr>
            <a:spLocks noGrp="1"/>
          </p:cNvSpPr>
          <p:nvPr>
            <p:ph type="ctrTitle"/>
          </p:nvPr>
        </p:nvSpPr>
        <p:spPr>
          <a:xfrm>
            <a:off x="372723" y="0"/>
            <a:ext cx="8103469" cy="3429000"/>
          </a:xfrm>
        </p:spPr>
        <p:txBody>
          <a:bodyPr/>
          <a:lstStyle/>
          <a:p>
            <a:pPr>
              <a:lnSpc>
                <a:spcPct val="100000"/>
              </a:lnSpc>
            </a:pPr>
            <a:br>
              <a:rPr lang="en-CA" sz="1800" b="0" i="0" u="none" strike="noStrike" dirty="0">
                <a:solidFill>
                  <a:srgbClr val="000000"/>
                </a:solidFill>
                <a:effectLst/>
              </a:rPr>
            </a:br>
            <a:endParaRPr lang="en-US" dirty="0"/>
          </a:p>
        </p:txBody>
      </p:sp>
      <p:sp>
        <p:nvSpPr>
          <p:cNvPr id="3" name="Date Placeholder 2">
            <a:extLst>
              <a:ext uri="{FF2B5EF4-FFF2-40B4-BE49-F238E27FC236}">
                <a16:creationId xmlns:a16="http://schemas.microsoft.com/office/drawing/2014/main" id="{B27E2EAD-E616-D4E2-9EEA-11EAEFEC24D5}"/>
              </a:ext>
            </a:extLst>
          </p:cNvPr>
          <p:cNvSpPr>
            <a:spLocks noGrp="1"/>
          </p:cNvSpPr>
          <p:nvPr>
            <p:ph type="dt" sz="half" idx="2"/>
          </p:nvPr>
        </p:nvSpPr>
        <p:spPr/>
        <p:txBody>
          <a:bodyPr/>
          <a:lstStyle/>
          <a:p>
            <a:fld id="{A87E2521-8D4C-43D8-8050-E9383E9BB2E8}" type="datetime4">
              <a:rPr lang="en-US" smtClean="0"/>
              <a:t>December 4, 2024</a:t>
            </a:fld>
            <a:r>
              <a:rPr lang="en-CA"/>
              <a:t>     |</a:t>
            </a:r>
            <a:endParaRPr lang="en-US" dirty="0"/>
          </a:p>
        </p:txBody>
      </p:sp>
      <p:sp>
        <p:nvSpPr>
          <p:cNvPr id="4" name="Slide Number Placeholder 3">
            <a:extLst>
              <a:ext uri="{FF2B5EF4-FFF2-40B4-BE49-F238E27FC236}">
                <a16:creationId xmlns:a16="http://schemas.microsoft.com/office/drawing/2014/main" id="{D3DA448D-CF44-2D69-BDA4-4A8B76F66511}"/>
              </a:ext>
            </a:extLst>
          </p:cNvPr>
          <p:cNvSpPr>
            <a:spLocks noGrp="1"/>
          </p:cNvSpPr>
          <p:nvPr>
            <p:ph type="sldNum" sz="quarter" idx="4"/>
          </p:nvPr>
        </p:nvSpPr>
        <p:spPr/>
        <p:txBody>
          <a:bodyPr/>
          <a:lstStyle/>
          <a:p>
            <a:fld id="{E9E0D846-2D6A-8643-B2BF-83884A821236}" type="slidenum">
              <a:rPr lang="en-US" smtClean="0"/>
              <a:pPr/>
              <a:t>16</a:t>
            </a:fld>
            <a:endParaRPr lang="en-US" dirty="0"/>
          </a:p>
        </p:txBody>
      </p:sp>
      <p:sp>
        <p:nvSpPr>
          <p:cNvPr id="5" name="TextBox 4">
            <a:extLst>
              <a:ext uri="{FF2B5EF4-FFF2-40B4-BE49-F238E27FC236}">
                <a16:creationId xmlns:a16="http://schemas.microsoft.com/office/drawing/2014/main" id="{B3BE48C5-ED88-9245-5D83-6BB098227DB2}"/>
              </a:ext>
            </a:extLst>
          </p:cNvPr>
          <p:cNvSpPr txBox="1"/>
          <p:nvPr/>
        </p:nvSpPr>
        <p:spPr>
          <a:xfrm>
            <a:off x="372723" y="571500"/>
            <a:ext cx="8430494" cy="2857500"/>
          </a:xfrm>
          <a:prstGeom prst="rect">
            <a:avLst/>
          </a:prstGeom>
          <a:noFill/>
        </p:spPr>
        <p:txBody>
          <a:bodyPr wrap="square" rtlCol="0">
            <a:spAutoFit/>
          </a:bodyPr>
          <a:lstStyle/>
          <a:p>
            <a:r>
              <a:rPr lang="en-CA" sz="2000" b="1" dirty="0">
                <a:effectLst/>
                <a:latin typeface="+mj-lt"/>
                <a:ea typeface="Times New Roman" panose="02020603050405020304" pitchFamily="18" charset="0"/>
              </a:rPr>
              <a:t>Research Question 4: </a:t>
            </a:r>
            <a:r>
              <a:rPr lang="en-CA" sz="2000" i="1" dirty="0">
                <a:effectLst/>
                <a:latin typeface="+mj-lt"/>
                <a:ea typeface="Times New Roman" panose="02020603050405020304" pitchFamily="18" charset="0"/>
              </a:rPr>
              <a:t>What is the correlation between proximity to tourist attractions and star ratings?</a:t>
            </a:r>
          </a:p>
          <a:p>
            <a:endParaRPr lang="en-CA" sz="2000" i="1" dirty="0">
              <a:effectLst/>
              <a:latin typeface="+mj-lt"/>
              <a:ea typeface="Times New Roman" panose="02020603050405020304" pitchFamily="18" charset="0"/>
            </a:endParaRPr>
          </a:p>
          <a:p>
            <a:endParaRPr lang="en-CA" sz="2000" i="1" dirty="0">
              <a:latin typeface="+mj-lt"/>
              <a:ea typeface="Times New Roman" panose="02020603050405020304" pitchFamily="18" charset="0"/>
            </a:endParaRPr>
          </a:p>
          <a:p>
            <a:endParaRPr lang="en-CA" sz="2000" i="1" dirty="0">
              <a:effectLst/>
              <a:latin typeface="+mj-lt"/>
              <a:ea typeface="Times New Roman" panose="02020603050405020304" pitchFamily="18" charset="0"/>
            </a:endParaRPr>
          </a:p>
          <a:p>
            <a:endParaRPr lang="en-CA" sz="2000" i="1" dirty="0">
              <a:latin typeface="+mj-lt"/>
              <a:ea typeface="Times New Roman" panose="02020603050405020304" pitchFamily="18" charset="0"/>
            </a:endParaRPr>
          </a:p>
          <a:p>
            <a:endParaRPr lang="en-CA" sz="2000" i="1" dirty="0">
              <a:latin typeface="+mj-lt"/>
            </a:endParaRPr>
          </a:p>
          <a:p>
            <a:endParaRPr lang="en-CA" sz="2000" i="1" dirty="0">
              <a:latin typeface="+mj-lt"/>
            </a:endParaRPr>
          </a:p>
          <a:p>
            <a:endParaRPr lang="en-US" dirty="0"/>
          </a:p>
        </p:txBody>
      </p:sp>
      <p:sp>
        <p:nvSpPr>
          <p:cNvPr id="6" name="TextBox 5">
            <a:extLst>
              <a:ext uri="{FF2B5EF4-FFF2-40B4-BE49-F238E27FC236}">
                <a16:creationId xmlns:a16="http://schemas.microsoft.com/office/drawing/2014/main" id="{7DE33DD1-AE76-D143-808E-11C27E926522}"/>
              </a:ext>
            </a:extLst>
          </p:cNvPr>
          <p:cNvSpPr txBox="1"/>
          <p:nvPr/>
        </p:nvSpPr>
        <p:spPr>
          <a:xfrm>
            <a:off x="528638" y="1771650"/>
            <a:ext cx="7819488" cy="1477328"/>
          </a:xfrm>
          <a:prstGeom prst="rect">
            <a:avLst/>
          </a:prstGeom>
          <a:noFill/>
        </p:spPr>
        <p:txBody>
          <a:bodyPr wrap="square" rtlCol="0">
            <a:spAutoFit/>
          </a:bodyPr>
          <a:lstStyle/>
          <a:p>
            <a:r>
              <a:rPr lang="en-CA" b="1" dirty="0">
                <a:solidFill>
                  <a:srgbClr val="00B050"/>
                </a:solidFill>
              </a:rPr>
              <a:t>Objective</a:t>
            </a:r>
            <a:r>
              <a:rPr lang="en-CA" dirty="0"/>
              <a:t>: Measure the correlation between restaurant proximity to tourist spots and star ratings.</a:t>
            </a:r>
          </a:p>
          <a:p>
            <a:endParaRPr lang="en-CA" dirty="0"/>
          </a:p>
          <a:p>
            <a:r>
              <a:rPr lang="en-CA" b="1" dirty="0">
                <a:solidFill>
                  <a:srgbClr val="00B050"/>
                </a:solidFill>
              </a:rPr>
              <a:t>Approach</a:t>
            </a:r>
            <a:r>
              <a:rPr lang="en-CA" dirty="0">
                <a:solidFill>
                  <a:srgbClr val="00B050"/>
                </a:solidFill>
              </a:rPr>
              <a:t>:</a:t>
            </a:r>
          </a:p>
          <a:p>
            <a:pPr>
              <a:buFont typeface="Arial" panose="020B0604020202020204" pitchFamily="34" charset="0"/>
              <a:buChar char="•"/>
            </a:pPr>
            <a:r>
              <a:rPr lang="en-CA" dirty="0"/>
              <a:t>Used </a:t>
            </a:r>
            <a:r>
              <a:rPr lang="en-CA" b="1" dirty="0"/>
              <a:t>Pearson</a:t>
            </a:r>
            <a:r>
              <a:rPr lang="en-CA" dirty="0"/>
              <a:t> and </a:t>
            </a:r>
            <a:r>
              <a:rPr lang="en-CA" b="1" dirty="0"/>
              <a:t>Spearman</a:t>
            </a:r>
            <a:r>
              <a:rPr lang="en-CA" dirty="0"/>
              <a:t> correlation coefficients to analyze the relationship.</a:t>
            </a:r>
          </a:p>
        </p:txBody>
      </p:sp>
      <p:pic>
        <p:nvPicPr>
          <p:cNvPr id="9" name="image31.png" descr="A white rectangular object with a black border&#10;&#10;Description automatically generated">
            <a:extLst>
              <a:ext uri="{FF2B5EF4-FFF2-40B4-BE49-F238E27FC236}">
                <a16:creationId xmlns:a16="http://schemas.microsoft.com/office/drawing/2014/main" id="{BF44A7CD-2F13-C114-499E-13955F66DED5}"/>
              </a:ext>
            </a:extLst>
          </p:cNvPr>
          <p:cNvPicPr/>
          <p:nvPr/>
        </p:nvPicPr>
        <p:blipFill>
          <a:blip r:embed="rId2"/>
          <a:srcRect/>
          <a:stretch>
            <a:fillRect/>
          </a:stretch>
        </p:blipFill>
        <p:spPr>
          <a:xfrm>
            <a:off x="667808" y="3314805"/>
            <a:ext cx="5943600" cy="917999"/>
          </a:xfrm>
          <a:prstGeom prst="rect">
            <a:avLst/>
          </a:prstGeom>
          <a:ln/>
        </p:spPr>
      </p:pic>
      <p:pic>
        <p:nvPicPr>
          <p:cNvPr id="14" name="image6.png">
            <a:extLst>
              <a:ext uri="{FF2B5EF4-FFF2-40B4-BE49-F238E27FC236}">
                <a16:creationId xmlns:a16="http://schemas.microsoft.com/office/drawing/2014/main" id="{4775DE1A-93CF-84F6-3013-0652A8D42372}"/>
              </a:ext>
            </a:extLst>
          </p:cNvPr>
          <p:cNvPicPr/>
          <p:nvPr/>
        </p:nvPicPr>
        <p:blipFill>
          <a:blip r:embed="rId3"/>
          <a:srcRect/>
          <a:stretch>
            <a:fillRect/>
          </a:stretch>
        </p:blipFill>
        <p:spPr>
          <a:xfrm>
            <a:off x="667808" y="4473945"/>
            <a:ext cx="5943600" cy="1440180"/>
          </a:xfrm>
          <a:prstGeom prst="rect">
            <a:avLst/>
          </a:prstGeom>
          <a:ln/>
        </p:spPr>
      </p:pic>
    </p:spTree>
    <p:extLst>
      <p:ext uri="{BB962C8B-B14F-4D97-AF65-F5344CB8AC3E}">
        <p14:creationId xmlns:p14="http://schemas.microsoft.com/office/powerpoint/2010/main" val="2266105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C83A7-F2C4-2A04-4BA1-1C1897074D89}"/>
              </a:ext>
            </a:extLst>
          </p:cNvPr>
          <p:cNvSpPr>
            <a:spLocks noGrp="1"/>
          </p:cNvSpPr>
          <p:nvPr>
            <p:ph type="ctrTitle"/>
          </p:nvPr>
        </p:nvSpPr>
        <p:spPr>
          <a:xfrm>
            <a:off x="473264" y="671513"/>
            <a:ext cx="8103469" cy="5193971"/>
          </a:xfrm>
        </p:spPr>
        <p:txBody>
          <a:bodyPr/>
          <a:lstStyle/>
          <a:p>
            <a:pPr algn="l">
              <a:lnSpc>
                <a:spcPct val="200000"/>
              </a:lnSpc>
            </a:pPr>
            <a:r>
              <a:rPr lang="en-CA" sz="2400" dirty="0">
                <a:solidFill>
                  <a:srgbClr val="00B050"/>
                </a:solidFill>
                <a:latin typeface="+mn-lt"/>
              </a:rPr>
              <a:t>O</a:t>
            </a:r>
            <a:r>
              <a:rPr lang="en-CA" sz="2400" i="0" u="none" strike="noStrike" dirty="0">
                <a:solidFill>
                  <a:srgbClr val="00B050"/>
                </a:solidFill>
                <a:effectLst/>
                <a:latin typeface="+mn-lt"/>
              </a:rPr>
              <a:t>utcome</a:t>
            </a:r>
            <a:br>
              <a:rPr lang="en-CA" sz="2400" i="0" u="none" strike="noStrike" dirty="0">
                <a:solidFill>
                  <a:srgbClr val="00B050"/>
                </a:solidFill>
                <a:effectLst/>
                <a:latin typeface="+mn-lt"/>
              </a:rPr>
            </a:br>
            <a:br>
              <a:rPr lang="en-CA" sz="1800" b="0" i="0" u="none" strike="noStrike" dirty="0">
                <a:solidFill>
                  <a:srgbClr val="000000"/>
                </a:solidFill>
                <a:effectLst/>
                <a:latin typeface="Times New Roman" panose="02020603050405020304" pitchFamily="18" charset="0"/>
              </a:rPr>
            </a:br>
            <a:r>
              <a:rPr lang="en-CA" sz="1800" b="0" i="0" u="none" strike="noStrike" dirty="0">
                <a:solidFill>
                  <a:srgbClr val="000000"/>
                </a:solidFill>
                <a:effectLst/>
                <a:latin typeface="Times New Roman" panose="02020603050405020304" pitchFamily="18" charset="0"/>
              </a:rPr>
              <a:t>Results showed a </a:t>
            </a:r>
            <a:r>
              <a:rPr lang="en-CA" sz="1800" b="0" i="0" u="none" strike="noStrike" dirty="0">
                <a:solidFill>
                  <a:srgbClr val="FF0000"/>
                </a:solidFill>
                <a:effectLst/>
                <a:latin typeface="Times New Roman" panose="02020603050405020304" pitchFamily="18" charset="0"/>
              </a:rPr>
              <a:t>moderate positive correlation</a:t>
            </a:r>
            <a:r>
              <a:rPr lang="en-CA" sz="1800" b="0" i="0" u="none" strike="noStrike" dirty="0">
                <a:solidFill>
                  <a:srgbClr val="000000"/>
                </a:solidFill>
                <a:effectLst/>
                <a:latin typeface="Times New Roman" panose="02020603050405020304" pitchFamily="18" charset="0"/>
              </a:rPr>
              <a:t>, suggesting that restaurants closer to tourist attractions generally receive </a:t>
            </a:r>
            <a:r>
              <a:rPr lang="en-CA" sz="1800" b="0" i="0" u="none" strike="noStrike" dirty="0">
                <a:solidFill>
                  <a:srgbClr val="FF0000"/>
                </a:solidFill>
                <a:effectLst/>
                <a:latin typeface="Times New Roman" panose="02020603050405020304" pitchFamily="18" charset="0"/>
              </a:rPr>
              <a:t>higher ratings</a:t>
            </a:r>
            <a:r>
              <a:rPr lang="en-CA" sz="1800" b="0" i="0" u="none" strike="noStrike" dirty="0">
                <a:solidFill>
                  <a:srgbClr val="000000"/>
                </a:solidFill>
                <a:effectLst/>
                <a:latin typeface="Times New Roman" panose="02020603050405020304" pitchFamily="18" charset="0"/>
              </a:rPr>
              <a:t>, though other factors also contribute.</a:t>
            </a:r>
            <a:br>
              <a:rPr lang="en-CA" sz="1400" i="0" u="none" strike="noStrike" dirty="0">
                <a:solidFill>
                  <a:srgbClr val="000000"/>
                </a:solidFill>
                <a:effectLst/>
                <a:latin typeface="Times New Roman" panose="02020603050405020304" pitchFamily="18" charset="0"/>
              </a:rPr>
            </a:br>
            <a:r>
              <a:rPr lang="en-CA" sz="1400" i="0" u="none" strike="noStrike" dirty="0">
                <a:solidFill>
                  <a:srgbClr val="000000"/>
                </a:solidFill>
                <a:effectLst/>
              </a:rPr>
              <a:t>Other Factors Influencing Ratings:</a:t>
            </a:r>
            <a:br>
              <a:rPr lang="en-CA" sz="1400" i="0" u="none" strike="noStrike" dirty="0">
                <a:solidFill>
                  <a:srgbClr val="000000"/>
                </a:solidFill>
                <a:effectLst/>
              </a:rPr>
            </a:br>
            <a:r>
              <a:rPr lang="en-CA" sz="1600" b="0" i="1" u="none" strike="noStrike" dirty="0">
                <a:solidFill>
                  <a:srgbClr val="000000"/>
                </a:solidFill>
                <a:effectLst/>
                <a:latin typeface="+mn-lt"/>
              </a:rPr>
              <a:t>Service Quality</a:t>
            </a:r>
            <a:br>
              <a:rPr lang="en-CA" sz="1600" b="0" i="1" u="none" strike="noStrike" dirty="0">
                <a:solidFill>
                  <a:srgbClr val="000000"/>
                </a:solidFill>
                <a:effectLst/>
                <a:latin typeface="+mn-lt"/>
              </a:rPr>
            </a:br>
            <a:r>
              <a:rPr lang="en-CA" sz="1600" b="0" i="1" u="none" strike="noStrike" dirty="0">
                <a:solidFill>
                  <a:srgbClr val="000000"/>
                </a:solidFill>
                <a:effectLst/>
                <a:latin typeface="+mn-lt"/>
              </a:rPr>
              <a:t>Food Quality:</a:t>
            </a:r>
            <a:br>
              <a:rPr lang="en-CA" sz="1600" b="0" i="1" u="none" strike="noStrike" dirty="0">
                <a:solidFill>
                  <a:srgbClr val="000000"/>
                </a:solidFill>
                <a:effectLst/>
                <a:latin typeface="+mn-lt"/>
              </a:rPr>
            </a:br>
            <a:r>
              <a:rPr lang="en-CA" sz="1600" b="0" i="1" u="none" strike="noStrike" dirty="0">
                <a:solidFill>
                  <a:srgbClr val="000000"/>
                </a:solidFill>
                <a:effectLst/>
                <a:latin typeface="+mn-lt"/>
              </a:rPr>
              <a:t>Online Visibility:</a:t>
            </a:r>
            <a:br>
              <a:rPr lang="en-CA" sz="1600" i="0" u="none" strike="noStrike" dirty="0">
                <a:solidFill>
                  <a:srgbClr val="000000"/>
                </a:solidFill>
                <a:effectLst/>
              </a:rPr>
            </a:br>
            <a:br>
              <a:rPr lang="en-CA" sz="1200" b="0" i="0" u="none" strike="noStrike" dirty="0">
                <a:solidFill>
                  <a:srgbClr val="000000"/>
                </a:solidFill>
                <a:effectLst/>
              </a:rPr>
            </a:br>
            <a:br>
              <a:rPr lang="en-CA" sz="1200" b="0" i="0" u="none" strike="noStrike" dirty="0">
                <a:solidFill>
                  <a:srgbClr val="000000"/>
                </a:solidFill>
                <a:effectLst/>
                <a:latin typeface="Noto Sans Symbols"/>
              </a:rPr>
            </a:br>
            <a:endParaRPr lang="en-US" sz="1200" dirty="0"/>
          </a:p>
        </p:txBody>
      </p:sp>
      <p:sp>
        <p:nvSpPr>
          <p:cNvPr id="3" name="Date Placeholder 2">
            <a:extLst>
              <a:ext uri="{FF2B5EF4-FFF2-40B4-BE49-F238E27FC236}">
                <a16:creationId xmlns:a16="http://schemas.microsoft.com/office/drawing/2014/main" id="{3E5DCC96-13C9-1261-9687-137844CFD302}"/>
              </a:ext>
            </a:extLst>
          </p:cNvPr>
          <p:cNvSpPr>
            <a:spLocks noGrp="1"/>
          </p:cNvSpPr>
          <p:nvPr>
            <p:ph type="dt" sz="half" idx="2"/>
          </p:nvPr>
        </p:nvSpPr>
        <p:spPr/>
        <p:txBody>
          <a:bodyPr/>
          <a:lstStyle/>
          <a:p>
            <a:fld id="{A87E2521-8D4C-43D8-8050-E9383E9BB2E8}" type="datetime4">
              <a:rPr lang="en-US" smtClean="0"/>
              <a:t>December 4, 2024</a:t>
            </a:fld>
            <a:r>
              <a:rPr lang="en-CA"/>
              <a:t>     |</a:t>
            </a:r>
            <a:endParaRPr lang="en-US" dirty="0"/>
          </a:p>
        </p:txBody>
      </p:sp>
      <p:sp>
        <p:nvSpPr>
          <p:cNvPr id="4" name="Slide Number Placeholder 3">
            <a:extLst>
              <a:ext uri="{FF2B5EF4-FFF2-40B4-BE49-F238E27FC236}">
                <a16:creationId xmlns:a16="http://schemas.microsoft.com/office/drawing/2014/main" id="{F1983283-A151-CC32-54E2-3E1A350B8806}"/>
              </a:ext>
            </a:extLst>
          </p:cNvPr>
          <p:cNvSpPr>
            <a:spLocks noGrp="1"/>
          </p:cNvSpPr>
          <p:nvPr>
            <p:ph type="sldNum" sz="quarter" idx="4"/>
          </p:nvPr>
        </p:nvSpPr>
        <p:spPr/>
        <p:txBody>
          <a:bodyPr/>
          <a:lstStyle/>
          <a:p>
            <a:fld id="{E9E0D846-2D6A-8643-B2BF-83884A821236}" type="slidenum">
              <a:rPr lang="en-US" smtClean="0"/>
              <a:pPr/>
              <a:t>17</a:t>
            </a:fld>
            <a:endParaRPr lang="en-US" dirty="0"/>
          </a:p>
        </p:txBody>
      </p:sp>
    </p:spTree>
    <p:extLst>
      <p:ext uri="{BB962C8B-B14F-4D97-AF65-F5344CB8AC3E}">
        <p14:creationId xmlns:p14="http://schemas.microsoft.com/office/powerpoint/2010/main" val="718262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14FEA-2839-8915-7013-F6377E2C7053}"/>
              </a:ext>
            </a:extLst>
          </p:cNvPr>
          <p:cNvSpPr>
            <a:spLocks noGrp="1"/>
          </p:cNvSpPr>
          <p:nvPr>
            <p:ph type="title"/>
          </p:nvPr>
        </p:nvSpPr>
        <p:spPr>
          <a:xfrm>
            <a:off x="365568" y="-528638"/>
            <a:ext cx="8444818" cy="2686051"/>
          </a:xfrm>
        </p:spPr>
        <p:txBody>
          <a:bodyPr/>
          <a:lstStyle/>
          <a:p>
            <a:pPr>
              <a:lnSpc>
                <a:spcPct val="200000"/>
              </a:lnSpc>
            </a:pPr>
            <a:br>
              <a:rPr lang="en-CA" sz="1800" dirty="0">
                <a:effectLst/>
                <a:latin typeface="Times New Roman" panose="02020603050405020304" pitchFamily="18" charset="0"/>
                <a:ea typeface="Times New Roman" panose="02020603050405020304" pitchFamily="18" charset="0"/>
              </a:rPr>
            </a:br>
            <a:r>
              <a:rPr lang="en-CA" sz="2000" b="1" dirty="0">
                <a:solidFill>
                  <a:schemeClr val="tx1"/>
                </a:solidFill>
                <a:effectLst/>
                <a:ea typeface="Times New Roman" panose="02020603050405020304" pitchFamily="18" charset="0"/>
              </a:rPr>
              <a:t>Research Question 5: </a:t>
            </a:r>
            <a:r>
              <a:rPr lang="en-CA" sz="2000" b="0" i="1" dirty="0">
                <a:solidFill>
                  <a:schemeClr val="tx1"/>
                </a:solidFill>
                <a:effectLst/>
                <a:ea typeface="Times New Roman" panose="02020603050405020304" pitchFamily="18" charset="0"/>
              </a:rPr>
              <a:t>Does the presence of high-rated restaurants near tourist attractions impact customer sentiment?</a:t>
            </a:r>
            <a:br>
              <a:rPr lang="en-CA" sz="1800" b="0" i="1" dirty="0">
                <a:effectLst/>
                <a:latin typeface="Times New Roman" panose="02020603050405020304" pitchFamily="18" charset="0"/>
                <a:ea typeface="Times New Roman" panose="02020603050405020304" pitchFamily="18" charset="0"/>
              </a:rPr>
            </a:br>
            <a:endParaRPr lang="en-US" b="0" i="1" dirty="0"/>
          </a:p>
        </p:txBody>
      </p:sp>
      <p:sp>
        <p:nvSpPr>
          <p:cNvPr id="3" name="Content Placeholder 2">
            <a:extLst>
              <a:ext uri="{FF2B5EF4-FFF2-40B4-BE49-F238E27FC236}">
                <a16:creationId xmlns:a16="http://schemas.microsoft.com/office/drawing/2014/main" id="{BF2FDF1A-DF3B-B1BF-106D-96124D99A536}"/>
              </a:ext>
            </a:extLst>
          </p:cNvPr>
          <p:cNvSpPr>
            <a:spLocks noGrp="1"/>
          </p:cNvSpPr>
          <p:nvPr>
            <p:ph idx="1"/>
          </p:nvPr>
        </p:nvSpPr>
        <p:spPr>
          <a:xfrm>
            <a:off x="365568" y="1557338"/>
            <a:ext cx="8444818" cy="4127485"/>
          </a:xfrm>
        </p:spPr>
        <p:txBody>
          <a:bodyPr>
            <a:normAutofit/>
          </a:bodyPr>
          <a:lstStyle/>
          <a:p>
            <a:r>
              <a:rPr lang="en-CA" sz="1800" b="1" dirty="0">
                <a:solidFill>
                  <a:srgbClr val="00B050"/>
                </a:solidFill>
              </a:rPr>
              <a:t>Objective</a:t>
            </a:r>
            <a:r>
              <a:rPr lang="en-CA" sz="1800" dirty="0"/>
              <a:t>: Examine if high-rated restaurants near tourist sites influence customer sentiment.</a:t>
            </a:r>
          </a:p>
          <a:p>
            <a:endParaRPr lang="en-CA" sz="1800" dirty="0">
              <a:solidFill>
                <a:srgbClr val="92D050"/>
              </a:solidFill>
            </a:endParaRPr>
          </a:p>
          <a:p>
            <a:r>
              <a:rPr lang="en-CA" sz="1800" b="1" dirty="0">
                <a:solidFill>
                  <a:srgbClr val="00B050"/>
                </a:solidFill>
              </a:rPr>
              <a:t>Approach</a:t>
            </a:r>
            <a:r>
              <a:rPr lang="en-CA" sz="1800" dirty="0">
                <a:solidFill>
                  <a:srgbClr val="00B050"/>
                </a:solidFill>
              </a:rPr>
              <a:t>:</a:t>
            </a:r>
          </a:p>
          <a:p>
            <a:pPr>
              <a:buFont typeface="Arial" panose="020B0604020202020204" pitchFamily="34" charset="0"/>
              <a:buChar char="•"/>
            </a:pPr>
            <a:r>
              <a:rPr lang="en-CA" sz="1800" dirty="0"/>
              <a:t>Applied the </a:t>
            </a:r>
            <a:r>
              <a:rPr lang="en-CA" sz="1800" b="1" dirty="0"/>
              <a:t>Chi-square test</a:t>
            </a:r>
            <a:r>
              <a:rPr lang="en-CA" sz="1800" dirty="0"/>
              <a:t> to determine if there is a statistically significant relationship between restaurant ratings and proximity to tourist attractions.</a:t>
            </a:r>
          </a:p>
          <a:p>
            <a:pPr>
              <a:buFont typeface="Arial" panose="020B0604020202020204" pitchFamily="34" charset="0"/>
              <a:buChar char="•"/>
            </a:pPr>
            <a:endParaRPr lang="en-CA" sz="1800" dirty="0"/>
          </a:p>
          <a:p>
            <a:r>
              <a:rPr lang="en-CA" sz="1800" b="1" dirty="0">
                <a:solidFill>
                  <a:srgbClr val="00B050"/>
                </a:solidFill>
              </a:rPr>
              <a:t>Outcome</a:t>
            </a:r>
            <a:r>
              <a:rPr lang="en-CA" sz="1800" dirty="0">
                <a:solidFill>
                  <a:srgbClr val="00B050"/>
                </a:solidFill>
              </a:rPr>
              <a:t>:</a:t>
            </a:r>
          </a:p>
          <a:p>
            <a:pPr>
              <a:buFont typeface="Arial" panose="020B0604020202020204" pitchFamily="34" charset="0"/>
              <a:buChar char="•"/>
            </a:pPr>
            <a:r>
              <a:rPr lang="en-CA" sz="1800" dirty="0"/>
              <a:t>The test confirmed a </a:t>
            </a:r>
            <a:r>
              <a:rPr lang="en-CA" sz="1800" b="1" dirty="0"/>
              <a:t>statistically significant relationship</a:t>
            </a:r>
            <a:r>
              <a:rPr lang="en-CA" sz="1800" dirty="0"/>
              <a:t> (p-value &lt; 0.05), showing </a:t>
            </a:r>
            <a:r>
              <a:rPr lang="en-CA" sz="1800" dirty="0">
                <a:solidFill>
                  <a:srgbClr val="FF0000"/>
                </a:solidFill>
              </a:rPr>
              <a:t>high-rated </a:t>
            </a:r>
            <a:r>
              <a:rPr lang="en-CA" sz="1800" dirty="0"/>
              <a:t>restaurants are frequently located near tourist areas.</a:t>
            </a:r>
          </a:p>
          <a:p>
            <a:endParaRPr lang="en-US" dirty="0"/>
          </a:p>
        </p:txBody>
      </p:sp>
      <p:sp>
        <p:nvSpPr>
          <p:cNvPr id="4" name="Date Placeholder 3">
            <a:extLst>
              <a:ext uri="{FF2B5EF4-FFF2-40B4-BE49-F238E27FC236}">
                <a16:creationId xmlns:a16="http://schemas.microsoft.com/office/drawing/2014/main" id="{DE638A8E-E705-BB7E-1595-1439CBA12D2D}"/>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4551C3CA-0114-446F-AF04-D5F593692B0A}"/>
              </a:ext>
            </a:extLst>
          </p:cNvPr>
          <p:cNvSpPr>
            <a:spLocks noGrp="1"/>
          </p:cNvSpPr>
          <p:nvPr>
            <p:ph type="sldNum" sz="quarter" idx="4"/>
          </p:nvPr>
        </p:nvSpPr>
        <p:spPr/>
        <p:txBody>
          <a:bodyPr/>
          <a:lstStyle/>
          <a:p>
            <a:fld id="{E1497D35-93D5-5047-9160-8F9C97C9D015}" type="slidenum">
              <a:rPr lang="en-US" smtClean="0"/>
              <a:pPr/>
              <a:t>18</a:t>
            </a:fld>
            <a:endParaRPr lang="en-US" dirty="0"/>
          </a:p>
        </p:txBody>
      </p:sp>
      <p:pic>
        <p:nvPicPr>
          <p:cNvPr id="6" name="image12.png">
            <a:extLst>
              <a:ext uri="{FF2B5EF4-FFF2-40B4-BE49-F238E27FC236}">
                <a16:creationId xmlns:a16="http://schemas.microsoft.com/office/drawing/2014/main" id="{A3B200C8-83B7-6FD3-08CB-98F32AB96103}"/>
              </a:ext>
            </a:extLst>
          </p:cNvPr>
          <p:cNvPicPr/>
          <p:nvPr/>
        </p:nvPicPr>
        <p:blipFill>
          <a:blip r:embed="rId2"/>
          <a:srcRect/>
          <a:stretch>
            <a:fillRect/>
          </a:stretch>
        </p:blipFill>
        <p:spPr>
          <a:xfrm>
            <a:off x="332310" y="4890769"/>
            <a:ext cx="5943600" cy="819785"/>
          </a:xfrm>
          <a:prstGeom prst="rect">
            <a:avLst/>
          </a:prstGeom>
          <a:ln/>
        </p:spPr>
      </p:pic>
    </p:spTree>
    <p:extLst>
      <p:ext uri="{BB962C8B-B14F-4D97-AF65-F5344CB8AC3E}">
        <p14:creationId xmlns:p14="http://schemas.microsoft.com/office/powerpoint/2010/main" val="1615769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92ED-0F61-980D-9B62-09CB243411BA}"/>
              </a:ext>
            </a:extLst>
          </p:cNvPr>
          <p:cNvSpPr>
            <a:spLocks noGrp="1"/>
          </p:cNvSpPr>
          <p:nvPr>
            <p:ph type="title"/>
          </p:nvPr>
        </p:nvSpPr>
        <p:spPr/>
        <p:txBody>
          <a:bodyPr/>
          <a:lstStyle/>
          <a:p>
            <a:r>
              <a:rPr lang="en-CA" sz="2000" b="1" i="0" u="none" strike="noStrike" dirty="0">
                <a:solidFill>
                  <a:srgbClr val="000000"/>
                </a:solidFill>
                <a:effectLst/>
              </a:rPr>
              <a:t>Research Question 6</a:t>
            </a:r>
            <a:r>
              <a:rPr lang="en-CA" sz="2000" b="1" i="1" u="none" strike="noStrike" dirty="0">
                <a:solidFill>
                  <a:srgbClr val="000000"/>
                </a:solidFill>
                <a:effectLst/>
              </a:rPr>
              <a:t>: </a:t>
            </a:r>
            <a:r>
              <a:rPr lang="en-CA" sz="2000" b="0" i="1" u="none" strike="noStrike" dirty="0">
                <a:solidFill>
                  <a:srgbClr val="000000"/>
                </a:solidFill>
                <a:effectLst/>
              </a:rPr>
              <a:t>Which sentiment analysis models best capture customer sentiment trends for restaurants near tourist attractions, and how does feature engineering impact these predictions?</a:t>
            </a:r>
            <a:br>
              <a:rPr lang="en-CA" b="0" i="1" u="none" strike="noStrike" dirty="0">
                <a:solidFill>
                  <a:srgbClr val="000000"/>
                </a:solidFill>
                <a:effectLst/>
              </a:rPr>
            </a:br>
            <a:br>
              <a:rPr lang="en-CA" b="0" i="1" u="none" strike="noStrike" dirty="0">
                <a:solidFill>
                  <a:srgbClr val="000000"/>
                </a:solidFill>
                <a:effectLst/>
              </a:rPr>
            </a:br>
            <a:br>
              <a:rPr lang="en-CA" b="0" i="1" u="none" strike="noStrike" dirty="0">
                <a:solidFill>
                  <a:srgbClr val="000000"/>
                </a:solidFill>
                <a:effectLst/>
              </a:rPr>
            </a:br>
            <a:br>
              <a:rPr lang="en-CA" dirty="0">
                <a:latin typeface="+mn-lt"/>
              </a:rPr>
            </a:br>
            <a:r>
              <a:rPr lang="en-CA" sz="2400" dirty="0">
                <a:solidFill>
                  <a:srgbClr val="00B050"/>
                </a:solidFill>
                <a:latin typeface="+mn-lt"/>
              </a:rPr>
              <a:t>Objective</a:t>
            </a:r>
            <a:r>
              <a:rPr lang="en-CA" sz="2400" dirty="0">
                <a:latin typeface="+mn-lt"/>
              </a:rPr>
              <a:t>: </a:t>
            </a:r>
            <a:r>
              <a:rPr lang="en-CA" sz="1800" dirty="0">
                <a:solidFill>
                  <a:schemeClr val="tx1"/>
                </a:solidFill>
                <a:latin typeface="+mn-lt"/>
              </a:rPr>
              <a:t>Identify the best sentiment analysis models and evaluate the effect of feature engineering.</a:t>
            </a:r>
            <a:br>
              <a:rPr lang="en-CA" sz="1800" dirty="0">
                <a:solidFill>
                  <a:schemeClr val="tx1"/>
                </a:solidFill>
                <a:latin typeface="+mn-lt"/>
              </a:rPr>
            </a:br>
            <a:br>
              <a:rPr lang="en-CA" sz="1800" dirty="0">
                <a:solidFill>
                  <a:schemeClr val="tx1"/>
                </a:solidFill>
                <a:latin typeface="+mn-lt"/>
              </a:rPr>
            </a:br>
            <a:br>
              <a:rPr lang="en-CA" sz="1800" dirty="0">
                <a:solidFill>
                  <a:schemeClr val="tx1"/>
                </a:solidFill>
                <a:latin typeface="+mn-lt"/>
              </a:rPr>
            </a:br>
            <a:br>
              <a:rPr lang="en-CA" sz="1800" dirty="0">
                <a:solidFill>
                  <a:schemeClr val="tx1"/>
                </a:solidFill>
                <a:latin typeface="+mn-lt"/>
              </a:rPr>
            </a:br>
            <a:br>
              <a:rPr lang="en-US" sz="1100" dirty="0"/>
            </a:br>
            <a:br>
              <a:rPr lang="en-CA" sz="1600" dirty="0">
                <a:latin typeface="+mn-lt"/>
              </a:rPr>
            </a:br>
            <a:r>
              <a:rPr lang="en-CA" sz="1800" dirty="0">
                <a:solidFill>
                  <a:schemeClr val="tx1"/>
                </a:solidFill>
              </a:rPr>
              <a:t>.</a:t>
            </a:r>
            <a:br>
              <a:rPr lang="en-CA" sz="1800" dirty="0">
                <a:solidFill>
                  <a:schemeClr val="tx1"/>
                </a:solidFill>
              </a:rPr>
            </a:br>
            <a:endParaRPr lang="en-US" sz="1800" dirty="0">
              <a:solidFill>
                <a:schemeClr val="tx1"/>
              </a:solidFill>
            </a:endParaRPr>
          </a:p>
        </p:txBody>
      </p:sp>
      <p:sp>
        <p:nvSpPr>
          <p:cNvPr id="4" name="Date Placeholder 3">
            <a:extLst>
              <a:ext uri="{FF2B5EF4-FFF2-40B4-BE49-F238E27FC236}">
                <a16:creationId xmlns:a16="http://schemas.microsoft.com/office/drawing/2014/main" id="{071E397F-A7C0-9FE1-1526-3ACC96AFC18A}"/>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17DDFE81-D37C-7021-73B6-9E93D61F70B4}"/>
              </a:ext>
            </a:extLst>
          </p:cNvPr>
          <p:cNvSpPr>
            <a:spLocks noGrp="1"/>
          </p:cNvSpPr>
          <p:nvPr>
            <p:ph type="sldNum" sz="quarter" idx="4"/>
          </p:nvPr>
        </p:nvSpPr>
        <p:spPr/>
        <p:txBody>
          <a:bodyPr/>
          <a:lstStyle/>
          <a:p>
            <a:fld id="{E1497D35-93D5-5047-9160-8F9C97C9D015}" type="slidenum">
              <a:rPr lang="en-US" smtClean="0"/>
              <a:pPr/>
              <a:t>19</a:t>
            </a:fld>
            <a:endParaRPr lang="en-US" dirty="0"/>
          </a:p>
        </p:txBody>
      </p:sp>
      <p:sp>
        <p:nvSpPr>
          <p:cNvPr id="9" name="Content Placeholder 8">
            <a:extLst>
              <a:ext uri="{FF2B5EF4-FFF2-40B4-BE49-F238E27FC236}">
                <a16:creationId xmlns:a16="http://schemas.microsoft.com/office/drawing/2014/main" id="{E0F0DE2B-3E73-28EC-99E7-57EF4F08FF0D}"/>
              </a:ext>
            </a:extLst>
          </p:cNvPr>
          <p:cNvSpPr>
            <a:spLocks noGrp="1"/>
          </p:cNvSpPr>
          <p:nvPr>
            <p:ph idx="1"/>
          </p:nvPr>
        </p:nvSpPr>
        <p:spPr>
          <a:xfrm>
            <a:off x="628650" y="4614975"/>
            <a:ext cx="8181736" cy="1069848"/>
          </a:xfrm>
        </p:spPr>
        <p:txBody>
          <a:bodyPr/>
          <a:lstStyle/>
          <a:p>
            <a:pPr marL="0" indent="0">
              <a:buNone/>
            </a:pPr>
            <a:endParaRPr lang="en-US" dirty="0"/>
          </a:p>
        </p:txBody>
      </p:sp>
    </p:spTree>
    <p:extLst>
      <p:ext uri="{BB962C8B-B14F-4D97-AF65-F5344CB8AC3E}">
        <p14:creationId xmlns:p14="http://schemas.microsoft.com/office/powerpoint/2010/main" val="2568300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800" dirty="0"/>
              <a:t>Datasets Used:</a:t>
            </a:r>
            <a:br>
              <a:rPr lang="en-CA" sz="2800" dirty="0"/>
            </a:br>
            <a:endParaRPr lang="en-US" dirty="0"/>
          </a:p>
        </p:txBody>
      </p:sp>
      <p:sp>
        <p:nvSpPr>
          <p:cNvPr id="3" name="Content Placeholder 2"/>
          <p:cNvSpPr>
            <a:spLocks noGrp="1"/>
          </p:cNvSpPr>
          <p:nvPr>
            <p:ph idx="1"/>
          </p:nvPr>
        </p:nvSpPr>
        <p:spPr/>
        <p:txBody>
          <a:bodyPr>
            <a:normAutofit lnSpcReduction="10000"/>
          </a:bodyPr>
          <a:lstStyle/>
          <a:p>
            <a:r>
              <a:rPr lang="en-CA" sz="2800" dirty="0"/>
              <a:t>- </a:t>
            </a:r>
            <a:r>
              <a:rPr lang="en-CA" sz="2800" dirty="0">
                <a:solidFill>
                  <a:srgbClr val="00B050"/>
                </a:solidFill>
              </a:rPr>
              <a:t>Yelp Business Dataset</a:t>
            </a:r>
            <a:r>
              <a:rPr lang="en-CA" sz="2800" dirty="0"/>
              <a:t>: 5,573 restaurants in Edmonton.</a:t>
            </a:r>
          </a:p>
          <a:p>
            <a:r>
              <a:rPr lang="en-CA" sz="2800" dirty="0"/>
              <a:t>- </a:t>
            </a:r>
            <a:r>
              <a:rPr lang="en-CA" sz="2800" dirty="0">
                <a:solidFill>
                  <a:srgbClr val="00B050"/>
                </a:solidFill>
              </a:rPr>
              <a:t>Yelp Review Dataset</a:t>
            </a:r>
            <a:r>
              <a:rPr lang="en-CA" sz="2800" dirty="0"/>
              <a:t>: 58,539 reviews, 18,792 near tourist attractions.</a:t>
            </a:r>
          </a:p>
          <a:p>
            <a:r>
              <a:rPr lang="en-CA" sz="2800" dirty="0"/>
              <a:t>- </a:t>
            </a:r>
            <a:r>
              <a:rPr lang="en-CA" sz="2800" dirty="0">
                <a:solidFill>
                  <a:srgbClr val="00B050"/>
                </a:solidFill>
              </a:rPr>
              <a:t>Edmonton Attractions Dataset</a:t>
            </a:r>
            <a:r>
              <a:rPr lang="en-CA" sz="2800" dirty="0"/>
              <a:t>: 56 tourist sites.</a:t>
            </a:r>
          </a:p>
          <a:p>
            <a:endParaRPr lang="en-CA" sz="2800" dirty="0"/>
          </a:p>
          <a:p>
            <a:r>
              <a:rPr lang="en-CA" sz="2800" dirty="0">
                <a:solidFill>
                  <a:schemeClr val="tx2"/>
                </a:solidFill>
              </a:rPr>
              <a:t>Statistical Summary:</a:t>
            </a:r>
          </a:p>
          <a:p>
            <a:r>
              <a:rPr lang="en-CA" sz="2800" dirty="0"/>
              <a:t>- Business dataset: average rating ~3.7 stars.</a:t>
            </a:r>
          </a:p>
          <a:p>
            <a:r>
              <a:rPr lang="en-CA" sz="2800" dirty="0"/>
              <a:t>- Review dataset: 82% positive sentiment.</a:t>
            </a:r>
          </a:p>
          <a:p>
            <a:r>
              <a:rPr lang="en-CA" sz="2800" dirty="0"/>
              <a:t>- Complaints: service, pricing, and overall value.</a:t>
            </a: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693AB-62AA-B28D-8428-A001A5A33CA5}"/>
              </a:ext>
            </a:extLst>
          </p:cNvPr>
          <p:cNvSpPr>
            <a:spLocks noGrp="1"/>
          </p:cNvSpPr>
          <p:nvPr>
            <p:ph type="title"/>
          </p:nvPr>
        </p:nvSpPr>
        <p:spPr>
          <a:xfrm>
            <a:off x="365568" y="392415"/>
            <a:ext cx="8444818" cy="2696850"/>
          </a:xfrm>
        </p:spPr>
        <p:txBody>
          <a:bodyPr/>
          <a:lstStyle/>
          <a:p>
            <a:r>
              <a:rPr lang="en-CA" sz="2000" b="1" i="0" u="none" strike="noStrike" dirty="0">
                <a:solidFill>
                  <a:srgbClr val="00B050"/>
                </a:solidFill>
                <a:effectLst/>
              </a:rPr>
              <a:t>Approach</a:t>
            </a:r>
            <a:r>
              <a:rPr lang="en-CA" sz="2000" b="0" i="0" u="none" strike="noStrike" dirty="0">
                <a:solidFill>
                  <a:srgbClr val="00B050"/>
                </a:solidFill>
                <a:effectLst/>
              </a:rPr>
              <a:t>:</a:t>
            </a:r>
            <a:br>
              <a:rPr lang="en-CA" sz="2000" b="0" i="0" u="none" strike="noStrike" dirty="0">
                <a:solidFill>
                  <a:srgbClr val="00B050"/>
                </a:solidFill>
                <a:effectLst/>
              </a:rPr>
            </a:br>
            <a:br>
              <a:rPr lang="en-CA" sz="1800" b="0" i="0" u="none" strike="noStrike" dirty="0">
                <a:solidFill>
                  <a:srgbClr val="00B050"/>
                </a:solidFill>
                <a:effectLst/>
              </a:rPr>
            </a:br>
            <a:r>
              <a:rPr lang="en-CA" sz="1800" b="1" i="0" u="none" strike="noStrike" dirty="0">
                <a:solidFill>
                  <a:schemeClr val="accent1">
                    <a:lumMod val="75000"/>
                    <a:lumOff val="25000"/>
                  </a:schemeClr>
                </a:solidFill>
                <a:effectLst/>
              </a:rPr>
              <a:t>Feature Engineering</a:t>
            </a:r>
            <a:r>
              <a:rPr lang="en-CA" sz="1800" b="0" i="0" u="none" strike="noStrike" dirty="0">
                <a:solidFill>
                  <a:schemeClr val="accent1">
                    <a:lumMod val="75000"/>
                    <a:lumOff val="25000"/>
                  </a:schemeClr>
                </a:solidFill>
                <a:effectLst/>
              </a:rPr>
              <a:t>:</a:t>
            </a:r>
            <a:br>
              <a:rPr lang="en-CA" sz="1800" b="0" i="0" u="none" strike="noStrike" dirty="0">
                <a:solidFill>
                  <a:srgbClr val="000000"/>
                </a:solidFill>
                <a:effectLst/>
              </a:rPr>
            </a:br>
            <a:br>
              <a:rPr lang="en-CA" sz="1800" b="0" i="0" u="none" strike="noStrike" dirty="0">
                <a:solidFill>
                  <a:srgbClr val="000000"/>
                </a:solidFill>
                <a:effectLst/>
              </a:rPr>
            </a:br>
            <a:r>
              <a:rPr lang="en-CA" sz="1800" b="0" i="0" u="none" strike="noStrike" dirty="0">
                <a:solidFill>
                  <a:srgbClr val="000000"/>
                </a:solidFill>
                <a:effectLst/>
              </a:rPr>
              <a:t>1-Engineered the </a:t>
            </a:r>
            <a:r>
              <a:rPr lang="en-CA" sz="1800" b="0" i="0" u="none" strike="noStrike" dirty="0" err="1">
                <a:solidFill>
                  <a:srgbClr val="FF0000"/>
                </a:solidFill>
                <a:effectLst/>
              </a:rPr>
              <a:t>higher_stars_near_attractions</a:t>
            </a:r>
            <a:r>
              <a:rPr lang="en-CA" sz="1800" b="0" i="0" u="none" strike="noStrike" dirty="0">
                <a:solidFill>
                  <a:srgbClr val="FF0000"/>
                </a:solidFill>
                <a:effectLst/>
              </a:rPr>
              <a:t> </a:t>
            </a:r>
            <a:r>
              <a:rPr lang="en-CA" sz="1800" b="0" i="0" u="none" strike="noStrike" dirty="0">
                <a:solidFill>
                  <a:srgbClr val="000000"/>
                </a:solidFill>
                <a:effectLst/>
              </a:rPr>
              <a:t>feature using the Haversine formula to calculate proximity to tourist attractions.</a:t>
            </a:r>
            <a:br>
              <a:rPr lang="en-CA" sz="1800" b="0" i="0" u="none" strike="noStrike" dirty="0">
                <a:solidFill>
                  <a:srgbClr val="000000"/>
                </a:solidFill>
                <a:effectLst/>
              </a:rPr>
            </a:br>
            <a:r>
              <a:rPr lang="en-CA" sz="1800" b="0" dirty="0">
                <a:solidFill>
                  <a:schemeClr val="tx1"/>
                </a:solidFill>
                <a:effectLst/>
                <a:ea typeface="Courier New" panose="02070309020205020404" pitchFamily="49" charset="0"/>
                <a:cs typeface="Courier New" panose="02070309020205020404" pitchFamily="49" charset="0"/>
              </a:rPr>
              <a:t>Added </a:t>
            </a:r>
            <a:r>
              <a:rPr lang="en-CA" sz="1800" b="0" dirty="0">
                <a:solidFill>
                  <a:srgbClr val="FF0000"/>
                </a:solidFill>
                <a:effectLst/>
                <a:ea typeface="Courier New" panose="02070309020205020404" pitchFamily="49" charset="0"/>
                <a:cs typeface="Courier New" panose="02070309020205020404" pitchFamily="49" charset="0"/>
              </a:rPr>
              <a:t>a binary </a:t>
            </a:r>
            <a:r>
              <a:rPr lang="en-CA" sz="1800" b="0" dirty="0">
                <a:solidFill>
                  <a:schemeClr val="tx1"/>
                </a:solidFill>
                <a:effectLst/>
                <a:ea typeface="Courier New" panose="02070309020205020404" pitchFamily="49" charset="0"/>
                <a:cs typeface="Courier New" panose="02070309020205020404" pitchFamily="49" charset="0"/>
              </a:rPr>
              <a:t>contextual feature to the dataset</a:t>
            </a:r>
            <a:r>
              <a:rPr lang="en-CA" sz="1800" b="0" dirty="0">
                <a:effectLst/>
                <a:ea typeface="Courier New" panose="02070309020205020404" pitchFamily="49" charset="0"/>
                <a:cs typeface="Courier New" panose="02070309020205020404" pitchFamily="49" charset="0"/>
              </a:rPr>
              <a:t>.</a:t>
            </a:r>
            <a:br>
              <a:rPr lang="en-CA" sz="1800" dirty="0">
                <a:effectLst/>
                <a:latin typeface="Courier New" panose="02070309020205020404" pitchFamily="49" charset="0"/>
                <a:ea typeface="Courier New" panose="02070309020205020404" pitchFamily="49" charset="0"/>
                <a:cs typeface="Courier New" panose="02070309020205020404" pitchFamily="49" charset="0"/>
              </a:rPr>
            </a:br>
            <a:br>
              <a:rPr lang="en-US" sz="1200" dirty="0"/>
            </a:br>
            <a:br>
              <a:rPr lang="en-CA" sz="1800" b="0" i="0" u="none" strike="noStrike" dirty="0">
                <a:solidFill>
                  <a:srgbClr val="000000"/>
                </a:solidFill>
                <a:effectLst/>
              </a:rPr>
            </a:br>
            <a:br>
              <a:rPr lang="en-CA" sz="1800" b="0" i="0" u="none" strike="noStrike" dirty="0">
                <a:solidFill>
                  <a:srgbClr val="000000"/>
                </a:solidFill>
                <a:effectLst/>
              </a:rPr>
            </a:br>
            <a:br>
              <a:rPr lang="en-CA" sz="1800" b="0" i="0" u="none" strike="noStrike" dirty="0">
                <a:solidFill>
                  <a:srgbClr val="000000"/>
                </a:solidFill>
                <a:effectLst/>
              </a:rPr>
            </a:br>
            <a:endParaRPr lang="en-US" sz="1800" dirty="0"/>
          </a:p>
        </p:txBody>
      </p:sp>
      <p:sp>
        <p:nvSpPr>
          <p:cNvPr id="4" name="Date Placeholder 3">
            <a:extLst>
              <a:ext uri="{FF2B5EF4-FFF2-40B4-BE49-F238E27FC236}">
                <a16:creationId xmlns:a16="http://schemas.microsoft.com/office/drawing/2014/main" id="{7B1F5AFD-3138-99D7-39F4-38348021E2F3}"/>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3A1F7535-DFDA-DC65-6314-C2BF8E92EA81}"/>
              </a:ext>
            </a:extLst>
          </p:cNvPr>
          <p:cNvSpPr>
            <a:spLocks noGrp="1"/>
          </p:cNvSpPr>
          <p:nvPr>
            <p:ph type="sldNum" sz="quarter" idx="4"/>
          </p:nvPr>
        </p:nvSpPr>
        <p:spPr/>
        <p:txBody>
          <a:bodyPr/>
          <a:lstStyle/>
          <a:p>
            <a:fld id="{E1497D35-93D5-5047-9160-8F9C97C9D015}" type="slidenum">
              <a:rPr lang="en-US" smtClean="0"/>
              <a:pPr/>
              <a:t>20</a:t>
            </a:fld>
            <a:endParaRPr lang="en-US" dirty="0"/>
          </a:p>
        </p:txBody>
      </p:sp>
      <p:pic>
        <p:nvPicPr>
          <p:cNvPr id="6" name="Picture 2" descr="A screenshot of a phone&#10;&#10;Description automatically generated">
            <a:extLst>
              <a:ext uri="{FF2B5EF4-FFF2-40B4-BE49-F238E27FC236}">
                <a16:creationId xmlns:a16="http://schemas.microsoft.com/office/drawing/2014/main" id="{815D0915-8BFC-AE0D-29EE-5EC8BA3198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250" y="3277648"/>
            <a:ext cx="8445500" cy="228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87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9645-A93D-F5A3-F534-3015862F2134}"/>
              </a:ext>
            </a:extLst>
          </p:cNvPr>
          <p:cNvSpPr>
            <a:spLocks noGrp="1"/>
          </p:cNvSpPr>
          <p:nvPr>
            <p:ph type="title"/>
          </p:nvPr>
        </p:nvSpPr>
        <p:spPr>
          <a:xfrm>
            <a:off x="365568" y="392414"/>
            <a:ext cx="8444818" cy="3036585"/>
          </a:xfrm>
        </p:spPr>
        <p:txBody>
          <a:bodyPr/>
          <a:lstStyle/>
          <a:p>
            <a:r>
              <a:rPr lang="en-CA" sz="1800" b="1" i="0" u="none" strike="noStrike" dirty="0">
                <a:solidFill>
                  <a:schemeClr val="accent1">
                    <a:lumMod val="75000"/>
                    <a:lumOff val="25000"/>
                  </a:schemeClr>
                </a:solidFill>
                <a:effectLst/>
              </a:rPr>
              <a:t>Model Comparison</a:t>
            </a:r>
            <a:r>
              <a:rPr lang="en-CA" sz="1800" b="0" i="0" u="none" strike="noStrike" dirty="0">
                <a:solidFill>
                  <a:schemeClr val="accent1">
                    <a:lumMod val="75000"/>
                    <a:lumOff val="25000"/>
                  </a:schemeClr>
                </a:solidFill>
                <a:effectLst/>
              </a:rPr>
              <a:t>:</a:t>
            </a:r>
            <a:br>
              <a:rPr lang="en-CA" sz="2000" b="0" i="0" u="none" strike="noStrike" dirty="0">
                <a:solidFill>
                  <a:schemeClr val="accent1">
                    <a:lumMod val="75000"/>
                    <a:lumOff val="25000"/>
                  </a:schemeClr>
                </a:solidFill>
                <a:effectLst/>
              </a:rPr>
            </a:br>
            <a:br>
              <a:rPr lang="en-CA" sz="2000" b="0" i="0" u="none" strike="noStrike" dirty="0">
                <a:solidFill>
                  <a:srgbClr val="000000"/>
                </a:solidFill>
                <a:effectLst/>
              </a:rPr>
            </a:br>
            <a:r>
              <a:rPr lang="en-CA" sz="1800" b="0" i="0" u="none" strike="noStrike" dirty="0">
                <a:solidFill>
                  <a:srgbClr val="000000"/>
                </a:solidFill>
                <a:effectLst/>
              </a:rPr>
              <a:t>Models: </a:t>
            </a:r>
            <a:r>
              <a:rPr lang="en-CA" sz="1800" b="1" i="0" u="none" strike="noStrike" dirty="0">
                <a:solidFill>
                  <a:srgbClr val="000000"/>
                </a:solidFill>
                <a:effectLst/>
              </a:rPr>
              <a:t>BERT</a:t>
            </a:r>
            <a:r>
              <a:rPr lang="en-CA" sz="1800" b="0" i="0" u="none" strike="noStrike" dirty="0">
                <a:solidFill>
                  <a:srgbClr val="000000"/>
                </a:solidFill>
                <a:effectLst/>
              </a:rPr>
              <a:t>, </a:t>
            </a:r>
            <a:r>
              <a:rPr lang="en-CA" sz="1800" b="1" i="0" u="none" strike="noStrike" dirty="0">
                <a:solidFill>
                  <a:srgbClr val="000000"/>
                </a:solidFill>
                <a:effectLst/>
              </a:rPr>
              <a:t>VADER</a:t>
            </a:r>
            <a:r>
              <a:rPr lang="en-CA" sz="1800" b="0" i="0" u="none" strike="noStrike" dirty="0">
                <a:solidFill>
                  <a:srgbClr val="000000"/>
                </a:solidFill>
                <a:effectLst/>
              </a:rPr>
              <a:t>, </a:t>
            </a:r>
            <a:r>
              <a:rPr lang="en-CA" sz="1800" b="1" i="0" u="none" strike="noStrike" dirty="0" err="1">
                <a:solidFill>
                  <a:srgbClr val="000000"/>
                </a:solidFill>
                <a:effectLst/>
              </a:rPr>
              <a:t>TextBlob</a:t>
            </a:r>
            <a:r>
              <a:rPr lang="en-CA" sz="1800" b="0" i="0" u="none" strike="noStrike" dirty="0">
                <a:solidFill>
                  <a:srgbClr val="000000"/>
                </a:solidFill>
                <a:effectLst/>
              </a:rPr>
              <a:t>, </a:t>
            </a:r>
            <a:r>
              <a:rPr lang="en-CA" sz="1800" b="1" i="0" u="none" strike="noStrike" dirty="0" err="1">
                <a:solidFill>
                  <a:srgbClr val="000000"/>
                </a:solidFill>
                <a:effectLst/>
              </a:rPr>
              <a:t>RandomForestClassifier</a:t>
            </a:r>
            <a:r>
              <a:rPr lang="en-CA" sz="1800" b="0" i="0" u="none" strike="noStrike" dirty="0">
                <a:solidFill>
                  <a:srgbClr val="000000"/>
                </a:solidFill>
                <a:effectLst/>
              </a:rPr>
              <a:t>.</a:t>
            </a:r>
            <a:br>
              <a:rPr lang="en-CA" sz="1800" b="0" i="0" u="none" strike="noStrike" dirty="0">
                <a:solidFill>
                  <a:srgbClr val="000000"/>
                </a:solidFill>
                <a:effectLst/>
              </a:rPr>
            </a:br>
            <a:br>
              <a:rPr lang="en-CA" sz="1800" b="0" i="0" u="none" strike="noStrike" dirty="0">
                <a:solidFill>
                  <a:srgbClr val="000000"/>
                </a:solidFill>
                <a:effectLst/>
              </a:rPr>
            </a:br>
            <a:r>
              <a:rPr lang="en-CA" sz="1800" b="0" i="0" u="none" strike="noStrike" dirty="0">
                <a:solidFill>
                  <a:srgbClr val="000000"/>
                </a:solidFill>
                <a:effectLst/>
              </a:rPr>
              <a:t>Used </a:t>
            </a:r>
            <a:r>
              <a:rPr lang="en-CA" sz="1800" b="1" i="0" u="none" strike="noStrike" dirty="0" err="1">
                <a:solidFill>
                  <a:srgbClr val="000000"/>
                </a:solidFill>
                <a:effectLst/>
              </a:rPr>
              <a:t>Optuna</a:t>
            </a:r>
            <a:r>
              <a:rPr lang="en-CA" sz="1800" b="0" i="0" u="none" strike="noStrike" dirty="0">
                <a:solidFill>
                  <a:srgbClr val="000000"/>
                </a:solidFill>
                <a:effectLst/>
              </a:rPr>
              <a:t> for </a:t>
            </a:r>
            <a:r>
              <a:rPr lang="en-CA" sz="1800" b="0" i="0" u="none" strike="noStrike" dirty="0" err="1">
                <a:solidFill>
                  <a:srgbClr val="000000"/>
                </a:solidFill>
                <a:effectLst/>
              </a:rPr>
              <a:t>RandomForestClassifier</a:t>
            </a:r>
            <a:r>
              <a:rPr lang="en-CA" sz="1800" b="0" i="0" u="none" strike="noStrike" dirty="0">
                <a:solidFill>
                  <a:srgbClr val="000000"/>
                </a:solidFill>
                <a:effectLst/>
              </a:rPr>
              <a:t> hyperparameter tuning.</a:t>
            </a:r>
            <a:br>
              <a:rPr lang="en-CA" sz="1800" b="0" i="0" u="none" strike="noStrike" dirty="0">
                <a:solidFill>
                  <a:srgbClr val="000000"/>
                </a:solidFill>
                <a:effectLst/>
              </a:rPr>
            </a:br>
            <a:br>
              <a:rPr lang="en-CA" sz="1800" b="0" i="0" u="none" strike="noStrike" dirty="0">
                <a:solidFill>
                  <a:srgbClr val="000000"/>
                </a:solidFill>
                <a:effectLst/>
              </a:rPr>
            </a:br>
            <a:r>
              <a:rPr lang="en-CA" sz="1800" b="0" i="0" u="none" strike="noStrike" dirty="0">
                <a:solidFill>
                  <a:srgbClr val="000000"/>
                </a:solidFill>
                <a:effectLst/>
              </a:rPr>
              <a:t>Applied </a:t>
            </a:r>
            <a:r>
              <a:rPr lang="en-CA" sz="1800" b="1" i="0" u="none" strike="noStrike" dirty="0">
                <a:solidFill>
                  <a:srgbClr val="000000"/>
                </a:solidFill>
                <a:effectLst/>
              </a:rPr>
              <a:t>TF-IDF</a:t>
            </a:r>
            <a:r>
              <a:rPr lang="en-CA" sz="1800" b="0" i="0" u="none" strike="noStrike" dirty="0">
                <a:solidFill>
                  <a:srgbClr val="000000"/>
                </a:solidFill>
                <a:effectLst/>
              </a:rPr>
              <a:t> to transform textual data for machine learning models.</a:t>
            </a:r>
            <a:br>
              <a:rPr lang="en-CA" sz="5400" b="0" i="0" u="none" strike="noStrike" dirty="0">
                <a:solidFill>
                  <a:srgbClr val="000000"/>
                </a:solidFill>
                <a:effectLst/>
              </a:rPr>
            </a:br>
            <a:endParaRPr lang="en-US" sz="2000" dirty="0"/>
          </a:p>
        </p:txBody>
      </p:sp>
      <p:sp>
        <p:nvSpPr>
          <p:cNvPr id="4" name="Date Placeholder 3">
            <a:extLst>
              <a:ext uri="{FF2B5EF4-FFF2-40B4-BE49-F238E27FC236}">
                <a16:creationId xmlns:a16="http://schemas.microsoft.com/office/drawing/2014/main" id="{A001D661-E012-5DC9-B130-8CE31A8E3700}"/>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27914793-1770-E4F2-FD9D-71D4BC7CA20A}"/>
              </a:ext>
            </a:extLst>
          </p:cNvPr>
          <p:cNvSpPr>
            <a:spLocks noGrp="1"/>
          </p:cNvSpPr>
          <p:nvPr>
            <p:ph type="sldNum" sz="quarter" idx="4"/>
          </p:nvPr>
        </p:nvSpPr>
        <p:spPr/>
        <p:txBody>
          <a:bodyPr/>
          <a:lstStyle/>
          <a:p>
            <a:fld id="{E1497D35-93D5-5047-9160-8F9C97C9D015}" type="slidenum">
              <a:rPr lang="en-US" smtClean="0"/>
              <a:pPr/>
              <a:t>21</a:t>
            </a:fld>
            <a:endParaRPr lang="en-US" dirty="0"/>
          </a:p>
        </p:txBody>
      </p:sp>
      <p:pic>
        <p:nvPicPr>
          <p:cNvPr id="15362" name="Picture 2">
            <a:extLst>
              <a:ext uri="{FF2B5EF4-FFF2-40B4-BE49-F238E27FC236}">
                <a16:creationId xmlns:a16="http://schemas.microsoft.com/office/drawing/2014/main" id="{6BA32E33-FEA7-DAFE-DEC2-AF971F295F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5874" y="2912004"/>
            <a:ext cx="6877035"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716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771B-3AAC-3A8F-165B-F349A624C3D8}"/>
              </a:ext>
            </a:extLst>
          </p:cNvPr>
          <p:cNvSpPr>
            <a:spLocks noGrp="1"/>
          </p:cNvSpPr>
          <p:nvPr>
            <p:ph type="ctrTitle"/>
          </p:nvPr>
        </p:nvSpPr>
        <p:spPr/>
        <p:txBody>
          <a:bodyPr/>
          <a:lstStyle/>
          <a:p>
            <a:pPr algn="l">
              <a:lnSpc>
                <a:spcPct val="100000"/>
              </a:lnSpc>
            </a:pPr>
            <a:br>
              <a:rPr lang="en-CA" sz="1000" b="0" i="0" u="none" strike="noStrike" dirty="0">
                <a:solidFill>
                  <a:srgbClr val="000000"/>
                </a:solidFill>
                <a:effectLst/>
              </a:rPr>
            </a:br>
            <a:r>
              <a:rPr lang="en-CA" sz="1800" b="1" i="0" u="none" strike="noStrike" dirty="0">
                <a:solidFill>
                  <a:schemeClr val="accent1">
                    <a:lumMod val="75000"/>
                    <a:lumOff val="25000"/>
                  </a:schemeClr>
                </a:solidFill>
                <a:effectLst/>
              </a:rPr>
              <a:t>Model Performance</a:t>
            </a:r>
            <a:r>
              <a:rPr lang="en-CA" sz="1800" b="0" i="0" u="none" strike="noStrike" dirty="0">
                <a:solidFill>
                  <a:schemeClr val="accent1">
                    <a:lumMod val="75000"/>
                    <a:lumOff val="25000"/>
                  </a:schemeClr>
                </a:solidFill>
                <a:effectLst/>
              </a:rPr>
              <a:t>:</a:t>
            </a:r>
            <a:br>
              <a:rPr lang="en-CA" sz="1000" b="0" i="0" u="none" strike="noStrike" dirty="0">
                <a:solidFill>
                  <a:srgbClr val="000000"/>
                </a:solidFill>
                <a:effectLst/>
              </a:rPr>
            </a:br>
            <a:br>
              <a:rPr lang="en-CA" sz="1000" b="0" i="0" u="none" strike="noStrike" dirty="0">
                <a:solidFill>
                  <a:srgbClr val="000000"/>
                </a:solidFill>
                <a:effectLst/>
              </a:rPr>
            </a:br>
            <a:br>
              <a:rPr lang="en-CA" sz="1000" b="0" i="0" u="none" strike="noStrike" dirty="0">
                <a:solidFill>
                  <a:srgbClr val="000000"/>
                </a:solidFill>
                <a:effectLst/>
              </a:rPr>
            </a:br>
            <a:br>
              <a:rPr lang="en-CA" sz="1800" b="0" i="0" u="none" strike="noStrike" dirty="0">
                <a:solidFill>
                  <a:srgbClr val="000000"/>
                </a:solidFill>
                <a:effectLst/>
              </a:rPr>
            </a:br>
            <a:br>
              <a:rPr lang="en-CA" b="0" i="0" u="none" strike="noStrike" dirty="0">
                <a:solidFill>
                  <a:srgbClr val="000000"/>
                </a:solidFill>
                <a:effectLst/>
              </a:rPr>
            </a:br>
            <a:endParaRPr lang="en-US" dirty="0"/>
          </a:p>
        </p:txBody>
      </p:sp>
      <p:sp>
        <p:nvSpPr>
          <p:cNvPr id="3" name="Date Placeholder 2">
            <a:extLst>
              <a:ext uri="{FF2B5EF4-FFF2-40B4-BE49-F238E27FC236}">
                <a16:creationId xmlns:a16="http://schemas.microsoft.com/office/drawing/2014/main" id="{631F33F0-624A-C56A-1208-6EBB437B3520}"/>
              </a:ext>
            </a:extLst>
          </p:cNvPr>
          <p:cNvSpPr>
            <a:spLocks noGrp="1"/>
          </p:cNvSpPr>
          <p:nvPr>
            <p:ph type="dt" sz="half" idx="2"/>
          </p:nvPr>
        </p:nvSpPr>
        <p:spPr/>
        <p:txBody>
          <a:bodyPr/>
          <a:lstStyle/>
          <a:p>
            <a:fld id="{A87E2521-8D4C-43D8-8050-E9383E9BB2E8}" type="datetime4">
              <a:rPr lang="en-US" smtClean="0"/>
              <a:t>December 4, 2024</a:t>
            </a:fld>
            <a:r>
              <a:rPr lang="en-CA"/>
              <a:t>     |</a:t>
            </a:r>
            <a:endParaRPr lang="en-US" dirty="0"/>
          </a:p>
        </p:txBody>
      </p:sp>
      <p:sp>
        <p:nvSpPr>
          <p:cNvPr id="4" name="Slide Number Placeholder 3">
            <a:extLst>
              <a:ext uri="{FF2B5EF4-FFF2-40B4-BE49-F238E27FC236}">
                <a16:creationId xmlns:a16="http://schemas.microsoft.com/office/drawing/2014/main" id="{405EEF5F-386A-44E6-34AF-0CF7C958ED28}"/>
              </a:ext>
            </a:extLst>
          </p:cNvPr>
          <p:cNvSpPr>
            <a:spLocks noGrp="1"/>
          </p:cNvSpPr>
          <p:nvPr>
            <p:ph type="sldNum" sz="quarter" idx="4"/>
          </p:nvPr>
        </p:nvSpPr>
        <p:spPr/>
        <p:txBody>
          <a:bodyPr/>
          <a:lstStyle/>
          <a:p>
            <a:fld id="{E9E0D846-2D6A-8643-B2BF-83884A821236}" type="slidenum">
              <a:rPr lang="en-US" smtClean="0"/>
              <a:pPr/>
              <a:t>22</a:t>
            </a:fld>
            <a:endParaRPr lang="en-US" dirty="0"/>
          </a:p>
        </p:txBody>
      </p:sp>
      <p:pic>
        <p:nvPicPr>
          <p:cNvPr id="5" name="Picture 4">
            <a:extLst>
              <a:ext uri="{FF2B5EF4-FFF2-40B4-BE49-F238E27FC236}">
                <a16:creationId xmlns:a16="http://schemas.microsoft.com/office/drawing/2014/main" id="{0AF23D2B-D304-DEEB-75C9-933C05323F20}"/>
              </a:ext>
            </a:extLst>
          </p:cNvPr>
          <p:cNvPicPr>
            <a:picLocks noChangeAspect="1"/>
          </p:cNvPicPr>
          <p:nvPr/>
        </p:nvPicPr>
        <p:blipFill>
          <a:blip r:embed="rId2"/>
          <a:stretch>
            <a:fillRect/>
          </a:stretch>
        </p:blipFill>
        <p:spPr>
          <a:xfrm>
            <a:off x="685800" y="2009882"/>
            <a:ext cx="7772400" cy="2838235"/>
          </a:xfrm>
          <a:prstGeom prst="rect">
            <a:avLst/>
          </a:prstGeom>
        </p:spPr>
      </p:pic>
    </p:spTree>
    <p:extLst>
      <p:ext uri="{BB962C8B-B14F-4D97-AF65-F5344CB8AC3E}">
        <p14:creationId xmlns:p14="http://schemas.microsoft.com/office/powerpoint/2010/main" val="3500153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DDC0-0D77-05CA-9E02-6E5AF918DCC9}"/>
              </a:ext>
            </a:extLst>
          </p:cNvPr>
          <p:cNvSpPr>
            <a:spLocks noGrp="1"/>
          </p:cNvSpPr>
          <p:nvPr>
            <p:ph type="title"/>
          </p:nvPr>
        </p:nvSpPr>
        <p:spPr>
          <a:xfrm>
            <a:off x="349591" y="26114"/>
            <a:ext cx="8444818" cy="528956"/>
          </a:xfrm>
        </p:spPr>
        <p:txBody>
          <a:bodyPr/>
          <a:lstStyle/>
          <a:p>
            <a:r>
              <a:rPr lang="en-CA" sz="2400" b="1" i="0" u="none" strike="noStrike" dirty="0">
                <a:solidFill>
                  <a:srgbClr val="000000"/>
                </a:solidFill>
                <a:effectLst/>
              </a:rPr>
              <a:t>Memory Consumption Analysis</a:t>
            </a:r>
            <a:endParaRPr lang="en-US" sz="2400" dirty="0"/>
          </a:p>
        </p:txBody>
      </p:sp>
      <p:sp>
        <p:nvSpPr>
          <p:cNvPr id="3" name="Content Placeholder 2">
            <a:extLst>
              <a:ext uri="{FF2B5EF4-FFF2-40B4-BE49-F238E27FC236}">
                <a16:creationId xmlns:a16="http://schemas.microsoft.com/office/drawing/2014/main" id="{585FF50D-DC30-3D2A-9070-6819D587265A}"/>
              </a:ext>
            </a:extLst>
          </p:cNvPr>
          <p:cNvSpPr>
            <a:spLocks noGrp="1"/>
          </p:cNvSpPr>
          <p:nvPr>
            <p:ph idx="1"/>
          </p:nvPr>
        </p:nvSpPr>
        <p:spPr>
          <a:xfrm>
            <a:off x="365568" y="714694"/>
            <a:ext cx="8444818" cy="4970129"/>
          </a:xfrm>
        </p:spPr>
        <p:txBody>
          <a:bodyPr/>
          <a:lstStyle/>
          <a:p>
            <a:pPr marL="0" indent="0" algn="l">
              <a:buNone/>
            </a:pPr>
            <a:r>
              <a:rPr lang="en-CA" sz="2400" b="1" i="0" u="none" strike="noStrike" dirty="0">
                <a:solidFill>
                  <a:schemeClr val="accent1">
                    <a:lumMod val="75000"/>
                    <a:lumOff val="25000"/>
                  </a:schemeClr>
                </a:solidFill>
                <a:effectLst/>
              </a:rPr>
              <a:t>Objective</a:t>
            </a:r>
            <a:endParaRPr lang="en-CA" sz="1200" b="0" i="0" u="none" strike="noStrike" dirty="0">
              <a:solidFill>
                <a:srgbClr val="000000"/>
              </a:solidFill>
              <a:effectLst/>
            </a:endParaRPr>
          </a:p>
          <a:p>
            <a:pPr marL="0" indent="0" algn="l">
              <a:buNone/>
            </a:pPr>
            <a:r>
              <a:rPr lang="en-CA" sz="1600" b="0" i="0" u="none" strike="noStrike" dirty="0">
                <a:solidFill>
                  <a:srgbClr val="000000"/>
                </a:solidFill>
                <a:effectLst/>
              </a:rPr>
              <a:t>To evaluate and </a:t>
            </a:r>
            <a:r>
              <a:rPr lang="en-CA" sz="1600" b="0" i="0" u="none" strike="noStrike" dirty="0">
                <a:solidFill>
                  <a:srgbClr val="00B050"/>
                </a:solidFill>
                <a:effectLst/>
              </a:rPr>
              <a:t>compare memory usage </a:t>
            </a:r>
            <a:r>
              <a:rPr lang="en-CA" sz="1600" b="0" i="0" u="none" strike="noStrike" dirty="0">
                <a:solidFill>
                  <a:srgbClr val="000000"/>
                </a:solidFill>
                <a:effectLst/>
              </a:rPr>
              <a:t>across models used in analyzing customer sentiment and forecasting future trends, ensuring optimal selection for Edmonton restaurants near tourist spots.</a:t>
            </a:r>
          </a:p>
          <a:p>
            <a:pPr marL="0" indent="0" algn="l">
              <a:buNone/>
            </a:pPr>
            <a:endParaRPr lang="en-CA" sz="1800" b="0" i="0" u="none" strike="noStrike" dirty="0">
              <a:solidFill>
                <a:srgbClr val="000000"/>
              </a:solidFill>
              <a:effectLst/>
            </a:endParaRPr>
          </a:p>
          <a:p>
            <a:endParaRPr lang="en-US" dirty="0"/>
          </a:p>
        </p:txBody>
      </p:sp>
      <p:sp>
        <p:nvSpPr>
          <p:cNvPr id="4" name="Date Placeholder 3">
            <a:extLst>
              <a:ext uri="{FF2B5EF4-FFF2-40B4-BE49-F238E27FC236}">
                <a16:creationId xmlns:a16="http://schemas.microsoft.com/office/drawing/2014/main" id="{21A96B15-CCE3-0A56-13DE-AFF8B0E69F89}"/>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EF3F2C55-26C2-5B0E-8139-C6B40ECD01B7}"/>
              </a:ext>
            </a:extLst>
          </p:cNvPr>
          <p:cNvSpPr>
            <a:spLocks noGrp="1"/>
          </p:cNvSpPr>
          <p:nvPr>
            <p:ph type="sldNum" sz="quarter" idx="4"/>
          </p:nvPr>
        </p:nvSpPr>
        <p:spPr/>
        <p:txBody>
          <a:bodyPr/>
          <a:lstStyle/>
          <a:p>
            <a:fld id="{E1497D35-93D5-5047-9160-8F9C97C9D015}" type="slidenum">
              <a:rPr lang="en-US" smtClean="0"/>
              <a:pPr/>
              <a:t>23</a:t>
            </a:fld>
            <a:endParaRPr lang="en-US" dirty="0"/>
          </a:p>
        </p:txBody>
      </p:sp>
      <p:pic>
        <p:nvPicPr>
          <p:cNvPr id="6" name="Picture 5">
            <a:extLst>
              <a:ext uri="{FF2B5EF4-FFF2-40B4-BE49-F238E27FC236}">
                <a16:creationId xmlns:a16="http://schemas.microsoft.com/office/drawing/2014/main" id="{45B7F4C9-7FFC-2025-074C-D65A369D8480}"/>
              </a:ext>
            </a:extLst>
          </p:cNvPr>
          <p:cNvPicPr>
            <a:picLocks noChangeAspect="1"/>
          </p:cNvPicPr>
          <p:nvPr/>
        </p:nvPicPr>
        <p:blipFill>
          <a:blip r:embed="rId2"/>
          <a:stretch>
            <a:fillRect/>
          </a:stretch>
        </p:blipFill>
        <p:spPr>
          <a:xfrm>
            <a:off x="365568" y="1857375"/>
            <a:ext cx="7772400" cy="3671888"/>
          </a:xfrm>
          <a:prstGeom prst="rect">
            <a:avLst/>
          </a:prstGeom>
        </p:spPr>
      </p:pic>
    </p:spTree>
    <p:extLst>
      <p:ext uri="{BB962C8B-B14F-4D97-AF65-F5344CB8AC3E}">
        <p14:creationId xmlns:p14="http://schemas.microsoft.com/office/powerpoint/2010/main" val="890904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820DE-144F-F369-11A6-7D6E6DEE3753}"/>
              </a:ext>
            </a:extLst>
          </p:cNvPr>
          <p:cNvSpPr>
            <a:spLocks noGrp="1"/>
          </p:cNvSpPr>
          <p:nvPr>
            <p:ph type="title"/>
          </p:nvPr>
        </p:nvSpPr>
        <p:spPr/>
        <p:txBody>
          <a:bodyPr/>
          <a:lstStyle/>
          <a:p>
            <a:r>
              <a:rPr lang="en-CA" sz="2000" b="1" i="0" u="none" strike="noStrike" dirty="0">
                <a:solidFill>
                  <a:srgbClr val="000000"/>
                </a:solidFill>
                <a:effectLst/>
              </a:rPr>
              <a:t>Memory Usage Comparison Across Sentiment and Forecasting Models</a:t>
            </a:r>
            <a:endParaRPr lang="en-US" sz="2000" dirty="0"/>
          </a:p>
        </p:txBody>
      </p:sp>
      <p:sp>
        <p:nvSpPr>
          <p:cNvPr id="4" name="Date Placeholder 3">
            <a:extLst>
              <a:ext uri="{FF2B5EF4-FFF2-40B4-BE49-F238E27FC236}">
                <a16:creationId xmlns:a16="http://schemas.microsoft.com/office/drawing/2014/main" id="{032CE1D9-4688-47D9-99BE-8E7F391E2582}"/>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D3EE04E8-61F3-9351-6A31-34FA6AA1D278}"/>
              </a:ext>
            </a:extLst>
          </p:cNvPr>
          <p:cNvSpPr>
            <a:spLocks noGrp="1"/>
          </p:cNvSpPr>
          <p:nvPr>
            <p:ph type="sldNum" sz="quarter" idx="4"/>
          </p:nvPr>
        </p:nvSpPr>
        <p:spPr/>
        <p:txBody>
          <a:bodyPr/>
          <a:lstStyle/>
          <a:p>
            <a:fld id="{E1497D35-93D5-5047-9160-8F9C97C9D015}" type="slidenum">
              <a:rPr lang="en-US" smtClean="0"/>
              <a:pPr/>
              <a:t>24</a:t>
            </a:fld>
            <a:endParaRPr lang="en-US" dirty="0"/>
          </a:p>
        </p:txBody>
      </p:sp>
      <p:pic>
        <p:nvPicPr>
          <p:cNvPr id="8" name="Content Placeholder 7" descr="A graph of blue rectangular objects&#10;&#10;Description automatically generated">
            <a:extLst>
              <a:ext uri="{FF2B5EF4-FFF2-40B4-BE49-F238E27FC236}">
                <a16:creationId xmlns:a16="http://schemas.microsoft.com/office/drawing/2014/main" id="{F0B1ECF3-9175-4F1F-E815-E0BD4DEC24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62263"/>
            <a:ext cx="9015413" cy="4354337"/>
          </a:xfrm>
        </p:spPr>
      </p:pic>
    </p:spTree>
    <p:extLst>
      <p:ext uri="{BB962C8B-B14F-4D97-AF65-F5344CB8AC3E}">
        <p14:creationId xmlns:p14="http://schemas.microsoft.com/office/powerpoint/2010/main" val="125456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D5A5-0A3D-B4B4-8CEC-408F8435C6A2}"/>
              </a:ext>
            </a:extLst>
          </p:cNvPr>
          <p:cNvSpPr>
            <a:spLocks noGrp="1"/>
          </p:cNvSpPr>
          <p:nvPr>
            <p:ph type="title"/>
          </p:nvPr>
        </p:nvSpPr>
        <p:spPr>
          <a:xfrm>
            <a:off x="365568" y="392415"/>
            <a:ext cx="8444818" cy="664860"/>
          </a:xfrm>
        </p:spPr>
        <p:txBody>
          <a:bodyPr/>
          <a:lstStyle/>
          <a:p>
            <a:r>
              <a:rPr lang="en-CA" sz="2000" i="0" u="none" strike="noStrike" dirty="0">
                <a:solidFill>
                  <a:srgbClr val="000000"/>
                </a:solidFill>
                <a:effectLst/>
              </a:rPr>
              <a:t>Why Is This Analysis Beneficial?</a:t>
            </a:r>
            <a:endParaRPr lang="en-US" sz="2000" dirty="0"/>
          </a:p>
        </p:txBody>
      </p:sp>
      <p:sp>
        <p:nvSpPr>
          <p:cNvPr id="3" name="Content Placeholder 2">
            <a:extLst>
              <a:ext uri="{FF2B5EF4-FFF2-40B4-BE49-F238E27FC236}">
                <a16:creationId xmlns:a16="http://schemas.microsoft.com/office/drawing/2014/main" id="{A610803C-3AEB-A004-3C30-FD1A0134F7FD}"/>
              </a:ext>
            </a:extLst>
          </p:cNvPr>
          <p:cNvSpPr>
            <a:spLocks noGrp="1"/>
          </p:cNvSpPr>
          <p:nvPr>
            <p:ph idx="1"/>
          </p:nvPr>
        </p:nvSpPr>
        <p:spPr>
          <a:xfrm>
            <a:off x="222693" y="1357313"/>
            <a:ext cx="8444818" cy="4486274"/>
          </a:xfrm>
        </p:spPr>
        <p:txBody>
          <a:bodyPr/>
          <a:lstStyle/>
          <a:p>
            <a:r>
              <a:rPr lang="en-CA" sz="1800" b="1" i="0" u="none" strike="noStrike" dirty="0">
                <a:solidFill>
                  <a:schemeClr val="accent1">
                    <a:lumMod val="50000"/>
                    <a:lumOff val="50000"/>
                  </a:schemeClr>
                </a:solidFill>
                <a:effectLst/>
              </a:rPr>
              <a:t>Resource Optimization:</a:t>
            </a:r>
          </a:p>
          <a:p>
            <a:pPr marL="0" indent="0">
              <a:buNone/>
            </a:pPr>
            <a:r>
              <a:rPr lang="en-CA" sz="1800" b="0" i="0" u="none" strike="noStrike" dirty="0">
                <a:solidFill>
                  <a:srgbClr val="000000"/>
                </a:solidFill>
                <a:effectLst/>
              </a:rPr>
              <a:t>Helps determine the most computationally efficient model for deployment based on available system resources.</a:t>
            </a:r>
          </a:p>
          <a:p>
            <a:endParaRPr lang="en-CA" sz="1800" b="0" i="0" u="none" strike="noStrike" dirty="0">
              <a:solidFill>
                <a:srgbClr val="000000"/>
              </a:solidFill>
              <a:effectLst/>
            </a:endParaRPr>
          </a:p>
          <a:p>
            <a:r>
              <a:rPr lang="en-CA" sz="1800" b="1" i="0" u="none" strike="noStrike" dirty="0">
                <a:solidFill>
                  <a:schemeClr val="accent1">
                    <a:lumMod val="50000"/>
                    <a:lumOff val="50000"/>
                  </a:schemeClr>
                </a:solidFill>
                <a:effectLst/>
              </a:rPr>
              <a:t>Model Selection:</a:t>
            </a:r>
          </a:p>
          <a:p>
            <a:pPr marL="0" indent="0">
              <a:buNone/>
            </a:pPr>
            <a:r>
              <a:rPr lang="en-CA" sz="1800" b="0" i="0" u="none" strike="noStrike" dirty="0">
                <a:solidFill>
                  <a:srgbClr val="000000"/>
                </a:solidFill>
                <a:effectLst/>
              </a:rPr>
              <a:t>Guides stakeholders in choosing models aligned with project goals (e.g., detailed analysis, real-time applications, forecasting).</a:t>
            </a:r>
          </a:p>
          <a:p>
            <a:endParaRPr lang="en-US" dirty="0"/>
          </a:p>
          <a:p>
            <a:r>
              <a:rPr lang="en-CA" sz="1800" b="1" i="0" u="none" strike="noStrike" dirty="0">
                <a:solidFill>
                  <a:schemeClr val="accent1">
                    <a:lumMod val="50000"/>
                    <a:lumOff val="50000"/>
                  </a:schemeClr>
                </a:solidFill>
                <a:effectLst/>
              </a:rPr>
              <a:t>Strategic Insights:</a:t>
            </a:r>
          </a:p>
          <a:p>
            <a:pPr marL="0" indent="0">
              <a:buNone/>
            </a:pPr>
            <a:r>
              <a:rPr lang="en-CA" sz="1800" b="0" i="0" u="none" strike="noStrike" dirty="0">
                <a:solidFill>
                  <a:srgbClr val="000000"/>
                </a:solidFill>
                <a:effectLst/>
              </a:rPr>
              <a:t>Facilitates balanced decision-making between computational requirements and accuracy needs.</a:t>
            </a:r>
          </a:p>
          <a:p>
            <a:endParaRPr lang="en-US" dirty="0"/>
          </a:p>
        </p:txBody>
      </p:sp>
      <p:sp>
        <p:nvSpPr>
          <p:cNvPr id="4" name="Date Placeholder 3">
            <a:extLst>
              <a:ext uri="{FF2B5EF4-FFF2-40B4-BE49-F238E27FC236}">
                <a16:creationId xmlns:a16="http://schemas.microsoft.com/office/drawing/2014/main" id="{054369CC-7085-88B2-F957-E2F301A2D1D7}"/>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BE137424-E453-CDE7-1D4E-FB1E231B6276}"/>
              </a:ext>
            </a:extLst>
          </p:cNvPr>
          <p:cNvSpPr>
            <a:spLocks noGrp="1"/>
          </p:cNvSpPr>
          <p:nvPr>
            <p:ph type="sldNum" sz="quarter" idx="4"/>
          </p:nvPr>
        </p:nvSpPr>
        <p:spPr/>
        <p:txBody>
          <a:bodyPr/>
          <a:lstStyle/>
          <a:p>
            <a:fld id="{E1497D35-93D5-5047-9160-8F9C97C9D015}" type="slidenum">
              <a:rPr lang="en-US" smtClean="0"/>
              <a:pPr/>
              <a:t>25</a:t>
            </a:fld>
            <a:endParaRPr lang="en-US" dirty="0"/>
          </a:p>
        </p:txBody>
      </p:sp>
    </p:spTree>
    <p:extLst>
      <p:ext uri="{BB962C8B-B14F-4D97-AF65-F5344CB8AC3E}">
        <p14:creationId xmlns:p14="http://schemas.microsoft.com/office/powerpoint/2010/main" val="2002610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B9F6-507B-D3ED-D471-DDE49EDEAD9F}"/>
              </a:ext>
            </a:extLst>
          </p:cNvPr>
          <p:cNvSpPr>
            <a:spLocks noGrp="1"/>
          </p:cNvSpPr>
          <p:nvPr>
            <p:ph type="title"/>
          </p:nvPr>
        </p:nvSpPr>
        <p:spPr>
          <a:xfrm>
            <a:off x="365568" y="128589"/>
            <a:ext cx="8444818" cy="1171574"/>
          </a:xfrm>
        </p:spPr>
        <p:txBody>
          <a:bodyPr/>
          <a:lstStyle/>
          <a:p>
            <a:r>
              <a:rPr lang="en-CA" sz="2400" b="1" i="0" u="none" strike="noStrike" dirty="0">
                <a:solidFill>
                  <a:srgbClr val="000000"/>
                </a:solidFill>
                <a:effectLst/>
                <a:latin typeface="+mn-lt"/>
              </a:rPr>
              <a:t>Conclusion</a:t>
            </a:r>
            <a:br>
              <a:rPr lang="en-CA" sz="2400" b="1" i="0" u="none" strike="noStrike" dirty="0">
                <a:solidFill>
                  <a:srgbClr val="000000"/>
                </a:solidFill>
                <a:effectLst/>
                <a:latin typeface="+mn-lt"/>
              </a:rPr>
            </a:br>
            <a:br>
              <a:rPr lang="en-CA" b="1" i="0" u="none" strike="noStrike" dirty="0">
                <a:solidFill>
                  <a:srgbClr val="000000"/>
                </a:solidFill>
                <a:effectLst/>
                <a:latin typeface="+mn-lt"/>
              </a:rPr>
            </a:br>
            <a:r>
              <a:rPr lang="en-CA" sz="1800" b="0" i="0" u="none" strike="noStrike" dirty="0">
                <a:solidFill>
                  <a:srgbClr val="000000"/>
                </a:solidFill>
                <a:effectLst/>
                <a:latin typeface="+mn-lt"/>
              </a:rPr>
              <a:t>This study bridges gaps in sentiment analysis and forecasting research by integrating:</a:t>
            </a:r>
            <a:br>
              <a:rPr lang="en-CA" b="0" i="0" u="none" strike="noStrike" dirty="0">
                <a:solidFill>
                  <a:srgbClr val="000000"/>
                </a:solidFill>
                <a:effectLst/>
              </a:rPr>
            </a:br>
            <a:endParaRPr lang="en-US" dirty="0"/>
          </a:p>
        </p:txBody>
      </p:sp>
      <p:sp>
        <p:nvSpPr>
          <p:cNvPr id="3" name="Content Placeholder 2">
            <a:extLst>
              <a:ext uri="{FF2B5EF4-FFF2-40B4-BE49-F238E27FC236}">
                <a16:creationId xmlns:a16="http://schemas.microsoft.com/office/drawing/2014/main" id="{A980B0CA-0749-0F66-6C75-2E855DD519BA}"/>
              </a:ext>
            </a:extLst>
          </p:cNvPr>
          <p:cNvSpPr>
            <a:spLocks noGrp="1"/>
          </p:cNvSpPr>
          <p:nvPr>
            <p:ph idx="1"/>
          </p:nvPr>
        </p:nvSpPr>
        <p:spPr>
          <a:xfrm>
            <a:off x="365568" y="1300163"/>
            <a:ext cx="8444818" cy="4855104"/>
          </a:xfrm>
        </p:spPr>
        <p:txBody>
          <a:bodyPr>
            <a:normAutofit fontScale="85000" lnSpcReduction="10000"/>
          </a:bodyPr>
          <a:lstStyle/>
          <a:p>
            <a:pPr>
              <a:lnSpc>
                <a:spcPct val="200000"/>
              </a:lnSpc>
              <a:spcAft>
                <a:spcPts val="150"/>
              </a:spcAft>
            </a:pPr>
            <a:r>
              <a:rPr lang="en-CA" sz="1700" b="1" dirty="0">
                <a:solidFill>
                  <a:schemeClr val="accent1">
                    <a:lumMod val="50000"/>
                    <a:lumOff val="50000"/>
                  </a:schemeClr>
                </a:solidFill>
                <a:effectLst/>
                <a:latin typeface="Helvetica Neue" panose="02000503000000020004" pitchFamily="2" charset="0"/>
              </a:rPr>
              <a:t>Advanced Techniques</a:t>
            </a:r>
            <a:endParaRPr lang="en-CA" sz="1700" dirty="0">
              <a:solidFill>
                <a:schemeClr val="accent1">
                  <a:lumMod val="50000"/>
                  <a:lumOff val="50000"/>
                </a:schemeClr>
              </a:solidFill>
              <a:effectLst/>
              <a:latin typeface="Helvetica Neue" panose="02000503000000020004" pitchFamily="2" charset="0"/>
            </a:endParaRPr>
          </a:p>
          <a:p>
            <a:pPr marL="0" indent="0">
              <a:lnSpc>
                <a:spcPct val="200000"/>
              </a:lnSpc>
              <a:buNone/>
            </a:pPr>
            <a:r>
              <a:rPr lang="en-CA" sz="1700" b="1" dirty="0">
                <a:effectLst/>
                <a:latin typeface="Helvetica Neue" panose="02000503000000020004" pitchFamily="2" charset="0"/>
              </a:rPr>
              <a:t>NLP Models</a:t>
            </a:r>
            <a:r>
              <a:rPr lang="en-CA" sz="1700" dirty="0">
                <a:effectLst/>
                <a:latin typeface="Helvetica Neue" panose="02000503000000020004" pitchFamily="2" charset="0"/>
              </a:rPr>
              <a:t>: BERT, VADER, and </a:t>
            </a:r>
            <a:r>
              <a:rPr lang="en-CA" sz="1700" dirty="0" err="1">
                <a:effectLst/>
                <a:latin typeface="Helvetica Neue" panose="02000503000000020004" pitchFamily="2" charset="0"/>
              </a:rPr>
              <a:t>TextBlob</a:t>
            </a:r>
            <a:r>
              <a:rPr lang="en-CA" sz="1700" dirty="0">
                <a:effectLst/>
                <a:latin typeface="Helvetica Neue" panose="02000503000000020004" pitchFamily="2" charset="0"/>
              </a:rPr>
              <a:t> for nuanced sentiment analysis.</a:t>
            </a:r>
          </a:p>
          <a:p>
            <a:pPr marL="0" indent="0">
              <a:lnSpc>
                <a:spcPct val="200000"/>
              </a:lnSpc>
              <a:buNone/>
            </a:pPr>
            <a:r>
              <a:rPr lang="en-CA" sz="1700" b="1" dirty="0">
                <a:effectLst/>
                <a:latin typeface="Helvetica Neue" panose="02000503000000020004" pitchFamily="2" charset="0"/>
              </a:rPr>
              <a:t>Machine Learning</a:t>
            </a:r>
            <a:r>
              <a:rPr lang="en-CA" sz="1700" dirty="0">
                <a:effectLst/>
                <a:latin typeface="Helvetica Neue" panose="02000503000000020004" pitchFamily="2" charset="0"/>
              </a:rPr>
              <a:t>: Random Forest to identify key drivers of ratings.</a:t>
            </a:r>
          </a:p>
          <a:p>
            <a:pPr>
              <a:lnSpc>
                <a:spcPct val="200000"/>
              </a:lnSpc>
              <a:buFont typeface="Arial" panose="020B0604020202020204" pitchFamily="34" charset="0"/>
              <a:buChar char="•"/>
            </a:pPr>
            <a:endParaRPr lang="en-CA" sz="1700" dirty="0">
              <a:effectLst/>
              <a:latin typeface="Helvetica Neue" panose="02000503000000020004" pitchFamily="2" charset="0"/>
            </a:endParaRPr>
          </a:p>
          <a:p>
            <a:pPr>
              <a:lnSpc>
                <a:spcPct val="200000"/>
              </a:lnSpc>
              <a:spcAft>
                <a:spcPts val="150"/>
              </a:spcAft>
            </a:pPr>
            <a:r>
              <a:rPr lang="en-CA" sz="1700" b="1" dirty="0">
                <a:solidFill>
                  <a:schemeClr val="accent1">
                    <a:lumMod val="50000"/>
                    <a:lumOff val="50000"/>
                  </a:schemeClr>
                </a:solidFill>
                <a:effectLst/>
                <a:latin typeface="Helvetica Neue" panose="02000503000000020004" pitchFamily="2" charset="0"/>
              </a:rPr>
              <a:t>Location-Based Insights</a:t>
            </a:r>
            <a:endParaRPr lang="en-CA" sz="1700" dirty="0">
              <a:solidFill>
                <a:schemeClr val="accent1">
                  <a:lumMod val="50000"/>
                  <a:lumOff val="50000"/>
                </a:schemeClr>
              </a:solidFill>
              <a:effectLst/>
              <a:latin typeface="Helvetica Neue" panose="02000503000000020004" pitchFamily="2" charset="0"/>
            </a:endParaRPr>
          </a:p>
          <a:p>
            <a:pPr marL="0" indent="0">
              <a:lnSpc>
                <a:spcPct val="200000"/>
              </a:lnSpc>
              <a:buNone/>
            </a:pPr>
            <a:r>
              <a:rPr lang="en-CA" sz="1700" dirty="0">
                <a:effectLst/>
                <a:latin typeface="Helvetica Neue" panose="02000503000000020004" pitchFamily="2" charset="0"/>
              </a:rPr>
              <a:t>Developed </a:t>
            </a:r>
            <a:r>
              <a:rPr lang="en-CA" sz="1700" dirty="0" err="1">
                <a:solidFill>
                  <a:srgbClr val="FF0000"/>
                </a:solidFill>
                <a:effectLst/>
                <a:latin typeface="Helvetica Neue" panose="02000503000000020004" pitchFamily="2" charset="0"/>
              </a:rPr>
              <a:t>higher_stars_near_attractions</a:t>
            </a:r>
            <a:r>
              <a:rPr lang="en-CA" sz="1700" dirty="0">
                <a:solidFill>
                  <a:srgbClr val="FF0000"/>
                </a:solidFill>
                <a:effectLst/>
                <a:latin typeface="Helvetica Neue" panose="02000503000000020004" pitchFamily="2" charset="0"/>
              </a:rPr>
              <a:t> </a:t>
            </a:r>
            <a:r>
              <a:rPr lang="en-CA" sz="1700" dirty="0">
                <a:effectLst/>
                <a:latin typeface="Helvetica Neue" panose="02000503000000020004" pitchFamily="2" charset="0"/>
              </a:rPr>
              <a:t>to analyze proximity effects on customer sentiment</a:t>
            </a:r>
          </a:p>
          <a:p>
            <a:pPr marL="0" indent="0">
              <a:lnSpc>
                <a:spcPct val="200000"/>
              </a:lnSpc>
              <a:buNone/>
            </a:pPr>
            <a:endParaRPr lang="en-CA" sz="1700" dirty="0">
              <a:effectLst/>
              <a:latin typeface="Helvetica Neue" panose="02000503000000020004" pitchFamily="2" charset="0"/>
            </a:endParaRPr>
          </a:p>
          <a:p>
            <a:pPr>
              <a:lnSpc>
                <a:spcPct val="200000"/>
              </a:lnSpc>
              <a:spcAft>
                <a:spcPts val="150"/>
              </a:spcAft>
            </a:pPr>
            <a:r>
              <a:rPr lang="en-CA" sz="1700" b="1" dirty="0">
                <a:solidFill>
                  <a:schemeClr val="accent1">
                    <a:lumMod val="50000"/>
                    <a:lumOff val="50000"/>
                  </a:schemeClr>
                </a:solidFill>
                <a:effectLst/>
                <a:latin typeface="Helvetica Neue" panose="02000503000000020004" pitchFamily="2" charset="0"/>
              </a:rPr>
              <a:t>Temporal and Statistical Analysis</a:t>
            </a:r>
            <a:endParaRPr lang="en-CA" sz="1700" dirty="0">
              <a:solidFill>
                <a:schemeClr val="accent1">
                  <a:lumMod val="50000"/>
                  <a:lumOff val="50000"/>
                </a:schemeClr>
              </a:solidFill>
              <a:effectLst/>
              <a:latin typeface="Helvetica Neue" panose="02000503000000020004" pitchFamily="2" charset="0"/>
            </a:endParaRPr>
          </a:p>
          <a:p>
            <a:pPr marL="0" indent="0">
              <a:lnSpc>
                <a:spcPct val="200000"/>
              </a:lnSpc>
              <a:buNone/>
            </a:pPr>
            <a:r>
              <a:rPr lang="en-CA" sz="1700" b="1" dirty="0">
                <a:effectLst/>
                <a:latin typeface="Helvetica Neue" panose="02000503000000020004" pitchFamily="2" charset="0"/>
              </a:rPr>
              <a:t>Time-Series Models</a:t>
            </a:r>
            <a:r>
              <a:rPr lang="en-CA" sz="1700" dirty="0">
                <a:effectLst/>
                <a:latin typeface="Helvetica Neue" panose="02000503000000020004" pitchFamily="2" charset="0"/>
              </a:rPr>
              <a:t>: ARIMA, SARIMA, Prophet to forecast sentiment trends.</a:t>
            </a:r>
          </a:p>
          <a:p>
            <a:pPr marL="0" indent="0">
              <a:lnSpc>
                <a:spcPct val="200000"/>
              </a:lnSpc>
              <a:buNone/>
            </a:pPr>
            <a:r>
              <a:rPr lang="en-CA" sz="1700" b="1" dirty="0">
                <a:effectLst/>
                <a:latin typeface="Helvetica Neue" panose="02000503000000020004" pitchFamily="2" charset="0"/>
              </a:rPr>
              <a:t>Statistical Tests</a:t>
            </a:r>
            <a:r>
              <a:rPr lang="en-CA" sz="1700" dirty="0">
                <a:effectLst/>
                <a:latin typeface="Helvetica Neue" panose="02000503000000020004" pitchFamily="2" charset="0"/>
              </a:rPr>
              <a:t>: Pearson, Spearman, and Chi-square to analyze location-sentiment relationships.</a:t>
            </a:r>
          </a:p>
          <a:p>
            <a:endParaRPr lang="en-US" dirty="0"/>
          </a:p>
        </p:txBody>
      </p:sp>
      <p:sp>
        <p:nvSpPr>
          <p:cNvPr id="4" name="Date Placeholder 3">
            <a:extLst>
              <a:ext uri="{FF2B5EF4-FFF2-40B4-BE49-F238E27FC236}">
                <a16:creationId xmlns:a16="http://schemas.microsoft.com/office/drawing/2014/main" id="{FC84B1DC-2C17-8DF6-1217-656824BD6607}"/>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33026EA3-980D-8FB6-D8C8-FEFA17DEC353}"/>
              </a:ext>
            </a:extLst>
          </p:cNvPr>
          <p:cNvSpPr>
            <a:spLocks noGrp="1"/>
          </p:cNvSpPr>
          <p:nvPr>
            <p:ph type="sldNum" sz="quarter" idx="4"/>
          </p:nvPr>
        </p:nvSpPr>
        <p:spPr/>
        <p:txBody>
          <a:bodyPr/>
          <a:lstStyle/>
          <a:p>
            <a:fld id="{E1497D35-93D5-5047-9160-8F9C97C9D015}" type="slidenum">
              <a:rPr lang="en-US" smtClean="0"/>
              <a:pPr/>
              <a:t>26</a:t>
            </a:fld>
            <a:endParaRPr lang="en-US" dirty="0"/>
          </a:p>
        </p:txBody>
      </p:sp>
    </p:spTree>
    <p:extLst>
      <p:ext uri="{BB962C8B-B14F-4D97-AF65-F5344CB8AC3E}">
        <p14:creationId xmlns:p14="http://schemas.microsoft.com/office/powerpoint/2010/main" val="1312441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7CE2-A8C1-8E5A-8BF2-187C189E0937}"/>
              </a:ext>
            </a:extLst>
          </p:cNvPr>
          <p:cNvSpPr>
            <a:spLocks noGrp="1"/>
          </p:cNvSpPr>
          <p:nvPr>
            <p:ph type="title"/>
          </p:nvPr>
        </p:nvSpPr>
        <p:spPr/>
        <p:txBody>
          <a:bodyPr/>
          <a:lstStyle/>
          <a:p>
            <a:r>
              <a:rPr lang="en-CA" b="1" i="0" u="none" strike="noStrike" dirty="0">
                <a:solidFill>
                  <a:srgbClr val="000000"/>
                </a:solidFill>
                <a:effectLst/>
              </a:rPr>
              <a:t>Actionable Insights and Recommendations</a:t>
            </a:r>
            <a:endParaRPr lang="en-US" dirty="0"/>
          </a:p>
        </p:txBody>
      </p:sp>
      <p:sp>
        <p:nvSpPr>
          <p:cNvPr id="3" name="Content Placeholder 2">
            <a:extLst>
              <a:ext uri="{FF2B5EF4-FFF2-40B4-BE49-F238E27FC236}">
                <a16:creationId xmlns:a16="http://schemas.microsoft.com/office/drawing/2014/main" id="{488E2C29-5129-30A6-3488-298CE2B13297}"/>
              </a:ext>
            </a:extLst>
          </p:cNvPr>
          <p:cNvSpPr>
            <a:spLocks noGrp="1"/>
          </p:cNvSpPr>
          <p:nvPr>
            <p:ph idx="1"/>
          </p:nvPr>
        </p:nvSpPr>
        <p:spPr/>
        <p:txBody>
          <a:bodyPr/>
          <a:lstStyle/>
          <a:p>
            <a:endParaRPr lang="en-CA" dirty="0"/>
          </a:p>
          <a:p>
            <a:r>
              <a:rPr lang="en-CA" sz="1800" dirty="0">
                <a:solidFill>
                  <a:srgbClr val="0070C0"/>
                </a:solidFill>
              </a:rPr>
              <a:t>This project provides actionable insights for restaurant managers and tourism stakeholders.</a:t>
            </a:r>
          </a:p>
          <a:p>
            <a:endParaRPr lang="en-CA" sz="1800" dirty="0"/>
          </a:p>
          <a:p>
            <a:endParaRPr lang="en-CA" sz="1800" dirty="0"/>
          </a:p>
          <a:p>
            <a:r>
              <a:rPr lang="en-CA" sz="1800" dirty="0">
                <a:solidFill>
                  <a:srgbClr val="0070C0"/>
                </a:solidFill>
              </a:rPr>
              <a:t>Proximity to attractions significantly influences customer sentiment and ratings.</a:t>
            </a:r>
          </a:p>
          <a:p>
            <a:endParaRPr lang="en-CA" sz="1800" dirty="0">
              <a:solidFill>
                <a:srgbClr val="0070C0"/>
              </a:solidFill>
            </a:endParaRPr>
          </a:p>
          <a:p>
            <a:endParaRPr lang="en-CA" sz="1800" dirty="0"/>
          </a:p>
          <a:p>
            <a:r>
              <a:rPr lang="en-CA" sz="1800" b="0" i="0" u="none" strike="noStrike" dirty="0">
                <a:solidFill>
                  <a:srgbClr val="0070C0"/>
                </a:solidFill>
                <a:effectLst/>
              </a:rPr>
              <a:t>Supports better restaurant placement and service enhancements in tourist zones. Boosts customer satisfaction and tourism experiences through data-driven insights</a:t>
            </a:r>
            <a:endParaRPr lang="en-CA" sz="1800" dirty="0">
              <a:solidFill>
                <a:srgbClr val="0070C0"/>
              </a:solidFill>
            </a:endParaRPr>
          </a:p>
        </p:txBody>
      </p:sp>
      <p:sp>
        <p:nvSpPr>
          <p:cNvPr id="4" name="Date Placeholder 3">
            <a:extLst>
              <a:ext uri="{FF2B5EF4-FFF2-40B4-BE49-F238E27FC236}">
                <a16:creationId xmlns:a16="http://schemas.microsoft.com/office/drawing/2014/main" id="{0C30EE51-6BC8-06F9-45A9-B3BBC40D5C9F}"/>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45D2B421-2480-04A1-1D63-97B9A1A91372}"/>
              </a:ext>
            </a:extLst>
          </p:cNvPr>
          <p:cNvSpPr>
            <a:spLocks noGrp="1"/>
          </p:cNvSpPr>
          <p:nvPr>
            <p:ph type="sldNum" sz="quarter" idx="4"/>
          </p:nvPr>
        </p:nvSpPr>
        <p:spPr/>
        <p:txBody>
          <a:bodyPr/>
          <a:lstStyle/>
          <a:p>
            <a:fld id="{E1497D35-93D5-5047-9160-8F9C97C9D015}" type="slidenum">
              <a:rPr lang="en-US" smtClean="0"/>
              <a:pPr/>
              <a:t>27</a:t>
            </a:fld>
            <a:endParaRPr lang="en-US" dirty="0"/>
          </a:p>
        </p:txBody>
      </p:sp>
    </p:spTree>
    <p:extLst>
      <p:ext uri="{BB962C8B-B14F-4D97-AF65-F5344CB8AC3E}">
        <p14:creationId xmlns:p14="http://schemas.microsoft.com/office/powerpoint/2010/main" val="170837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3483-0861-230D-BDED-66F931E28CE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DEFEE62-C995-9673-0981-8C93ED86157B}"/>
              </a:ext>
            </a:extLst>
          </p:cNvPr>
          <p:cNvSpPr>
            <a:spLocks noGrp="1"/>
          </p:cNvSpPr>
          <p:nvPr>
            <p:ph idx="1"/>
          </p:nvPr>
        </p:nvSpPr>
        <p:spPr>
          <a:xfrm>
            <a:off x="365568" y="1472184"/>
            <a:ext cx="8444818" cy="4542854"/>
          </a:xfrm>
        </p:spPr>
        <p:txBody>
          <a:bodyPr>
            <a:normAutofit fontScale="85000" lnSpcReduction="10000"/>
          </a:bodyPr>
          <a:lstStyle/>
          <a:p>
            <a:pPr marL="457200" algn="l" rtl="0">
              <a:spcBef>
                <a:spcPts val="1400"/>
              </a:spcBef>
              <a:spcAft>
                <a:spcPts val="1400"/>
              </a:spcAft>
            </a:pPr>
            <a:r>
              <a:rPr lang="en-CA" sz="1800" b="0" i="0" u="none" strike="noStrike" dirty="0">
                <a:effectLst/>
                <a:latin typeface="Times New Roman" panose="02020603050405020304" pitchFamily="18" charset="0"/>
              </a:rPr>
              <a:t>Agrawal, R., &amp; Srikant, R. (1994). Fast algorithms for mining association rules. </a:t>
            </a:r>
            <a:r>
              <a:rPr lang="en-CA" sz="1800" b="0" i="1" u="none" strike="noStrike" dirty="0">
                <a:effectLst/>
                <a:latin typeface="Times New Roman" panose="02020603050405020304" pitchFamily="18" charset="0"/>
              </a:rPr>
              <a:t>Proceedings of the 20th International Conference on Very Large Data Bases</a:t>
            </a:r>
            <a:r>
              <a:rPr lang="en-CA" sz="1800" b="0" i="0" u="none" strike="noStrike" dirty="0">
                <a:effectLst/>
                <a:latin typeface="Times New Roman" panose="02020603050405020304" pitchFamily="18" charset="0"/>
              </a:rPr>
              <a:t> (pp. 487–499). VLDB Endowment. </a:t>
            </a:r>
            <a:r>
              <a:rPr lang="en-CA" sz="1800" b="0" i="0" u="none" strike="noStrike" dirty="0">
                <a:effectLst/>
                <a:latin typeface="Times New Roman" panose="02020603050405020304" pitchFamily="18" charset="0"/>
                <a:hlinkClick r:id="rId2">
                  <a:extLst>
                    <a:ext uri="{A12FA001-AC4F-418D-AE19-62706E023703}">
                      <ahyp:hlinkClr xmlns:ahyp="http://schemas.microsoft.com/office/drawing/2018/hyperlinkcolor" val="tx"/>
                    </a:ext>
                  </a:extLst>
                </a:hlinkClick>
              </a:rPr>
              <a:t>https://www.vldb.org/conf/1994/P487.PDF</a:t>
            </a:r>
            <a:endParaRPr lang="en-CA" b="0" i="0" u="none" strike="noStrike" dirty="0">
              <a:effectLst/>
            </a:endParaRPr>
          </a:p>
          <a:p>
            <a:pPr marL="457200" algn="l" rtl="0">
              <a:spcBef>
                <a:spcPts val="1400"/>
              </a:spcBef>
              <a:spcAft>
                <a:spcPts val="1400"/>
              </a:spcAft>
            </a:pPr>
            <a:r>
              <a:rPr lang="en-CA" sz="1800" b="0" i="0" u="none" strike="noStrike" dirty="0">
                <a:effectLst/>
                <a:latin typeface="Times New Roman" panose="02020603050405020304" pitchFamily="18" charset="0"/>
              </a:rPr>
              <a:t>Akiba, T., Sano, S., Yanase, T., Ohta, T., &amp; Koyama, M. (2019). </a:t>
            </a:r>
            <a:r>
              <a:rPr lang="en-CA" sz="1800" b="0" i="0" u="none" strike="noStrike" dirty="0" err="1">
                <a:effectLst/>
                <a:latin typeface="Times New Roman" panose="02020603050405020304" pitchFamily="18" charset="0"/>
              </a:rPr>
              <a:t>Optuna</a:t>
            </a:r>
            <a:r>
              <a:rPr lang="en-CA" sz="1800" b="0" i="0" u="none" strike="noStrike" dirty="0">
                <a:effectLst/>
                <a:latin typeface="Times New Roman" panose="02020603050405020304" pitchFamily="18" charset="0"/>
              </a:rPr>
              <a:t>: A next-generation hyperparameter optimization framework. </a:t>
            </a:r>
            <a:r>
              <a:rPr lang="en-CA" sz="1800" b="0" i="1" u="none" strike="noStrike" dirty="0">
                <a:effectLst/>
                <a:latin typeface="Times New Roman" panose="02020603050405020304" pitchFamily="18" charset="0"/>
              </a:rPr>
              <a:t>Proceedings of the 25th ACM SIGKDD International Conference on Knowledge Discovery &amp; Data Mining</a:t>
            </a:r>
            <a:r>
              <a:rPr lang="en-CA" sz="1800" b="0" i="0" u="none" strike="noStrike" dirty="0">
                <a:effectLst/>
                <a:latin typeface="Times New Roman" panose="02020603050405020304" pitchFamily="18" charset="0"/>
              </a:rPr>
              <a:t> (pp. 2623–2631).</a:t>
            </a:r>
            <a:endParaRPr lang="en-CA" b="0" i="0" u="none" strike="noStrike" dirty="0">
              <a:effectLst/>
            </a:endParaRPr>
          </a:p>
          <a:p>
            <a:pPr marL="457200" algn="l" rtl="0">
              <a:spcBef>
                <a:spcPts val="1400"/>
              </a:spcBef>
              <a:spcAft>
                <a:spcPts val="1400"/>
              </a:spcAft>
            </a:pPr>
            <a:r>
              <a:rPr lang="en-CA" sz="1800" b="0" i="0" u="none" strike="noStrike" dirty="0">
                <a:effectLst/>
                <a:latin typeface="Times New Roman" panose="02020603050405020304" pitchFamily="18" charset="0"/>
              </a:rPr>
              <a:t>Gao, L., Wang, Y., Wan, M., Li, Y., &amp; Han, S. (2020). Interactive attention mechanism for aspect-level sentiment classification. </a:t>
            </a:r>
            <a:r>
              <a:rPr lang="en-CA" sz="1800" b="0" i="1" u="none" strike="noStrike" dirty="0" err="1">
                <a:effectLst/>
                <a:latin typeface="Times New Roman" panose="02020603050405020304" pitchFamily="18" charset="0"/>
              </a:rPr>
              <a:t>arXiv</a:t>
            </a:r>
            <a:r>
              <a:rPr lang="en-CA" sz="1800" b="0" i="1" u="none" strike="noStrike" dirty="0">
                <a:effectLst/>
                <a:latin typeface="Times New Roman" panose="02020603050405020304" pitchFamily="18" charset="0"/>
              </a:rPr>
              <a:t> preprint</a:t>
            </a:r>
            <a:r>
              <a:rPr lang="en-CA" sz="1800" b="0" i="0" u="none" strike="noStrike" dirty="0">
                <a:effectLst/>
                <a:latin typeface="Times New Roman" panose="02020603050405020304" pitchFamily="18" charset="0"/>
              </a:rPr>
              <a:t> arXiv:2004.13851. </a:t>
            </a:r>
            <a:r>
              <a:rPr lang="en-CA" sz="1800" b="0" i="0" u="none" strike="noStrike" dirty="0">
                <a:effectLst/>
                <a:latin typeface="Times New Roman" panose="02020603050405020304" pitchFamily="18" charset="0"/>
                <a:hlinkClick r:id="rId3">
                  <a:extLst>
                    <a:ext uri="{A12FA001-AC4F-418D-AE19-62706E023703}">
                      <ahyp:hlinkClr xmlns:ahyp="http://schemas.microsoft.com/office/drawing/2018/hyperlinkcolor" val="tx"/>
                    </a:ext>
                  </a:extLst>
                </a:hlinkClick>
              </a:rPr>
              <a:t>https://ar5iv.labs.arxiv.org/html/2004.13851v1</a:t>
            </a:r>
            <a:endParaRPr lang="en-CA" b="0" i="0" u="none" strike="noStrike" dirty="0">
              <a:effectLst/>
            </a:endParaRPr>
          </a:p>
          <a:p>
            <a:pPr marL="457200" algn="l" rtl="0">
              <a:spcBef>
                <a:spcPts val="1400"/>
              </a:spcBef>
              <a:spcAft>
                <a:spcPts val="1400"/>
              </a:spcAft>
            </a:pPr>
            <a:r>
              <a:rPr lang="en-CA" sz="1800" b="0" i="0" u="none" strike="noStrike" dirty="0">
                <a:effectLst/>
                <a:latin typeface="Times New Roman" panose="02020603050405020304" pitchFamily="18" charset="0"/>
              </a:rPr>
              <a:t>Garcia, P., et al. (2019). Proximity and popularity: The role of location in online reviews. </a:t>
            </a:r>
            <a:r>
              <a:rPr lang="en-CA" sz="1800" b="0" i="1" u="none" strike="noStrike" dirty="0">
                <a:effectLst/>
                <a:latin typeface="Times New Roman" panose="02020603050405020304" pitchFamily="18" charset="0"/>
              </a:rPr>
              <a:t>Tourism Economics, 25</a:t>
            </a:r>
            <a:r>
              <a:rPr lang="en-CA" sz="1800" b="0" i="0" u="none" strike="noStrike" dirty="0">
                <a:effectLst/>
                <a:latin typeface="Times New Roman" panose="02020603050405020304" pitchFamily="18" charset="0"/>
              </a:rPr>
              <a:t>(2), 248–260.</a:t>
            </a:r>
            <a:endParaRPr lang="en-CA" b="0" i="0" u="none" strike="noStrike" dirty="0">
              <a:effectLst/>
            </a:endParaRPr>
          </a:p>
          <a:p>
            <a:r>
              <a:rPr lang="en-CA" sz="1800" b="0" i="0" u="none" strike="noStrike" dirty="0">
                <a:effectLst/>
                <a:latin typeface="Times New Roman" panose="02020603050405020304" pitchFamily="18" charset="0"/>
              </a:rPr>
              <a:t>Hutto, C. J., &amp; Gilbert, E. (2014). VADER: A parsimonious rule-based model for sentiment analysis of social media text. </a:t>
            </a:r>
            <a:r>
              <a:rPr lang="en-CA" sz="1800" b="0" i="1" u="none" strike="noStrike" dirty="0">
                <a:effectLst/>
                <a:latin typeface="Times New Roman" panose="02020603050405020304" pitchFamily="18" charset="0"/>
              </a:rPr>
              <a:t>Proceedings of the International AAAI Conference on Web and Social Media, 8</a:t>
            </a:r>
            <a:r>
              <a:rPr lang="en-CA" sz="1800" b="0" i="0" u="none" strike="noStrike" dirty="0">
                <a:effectLst/>
                <a:latin typeface="Times New Roman" panose="02020603050405020304" pitchFamily="18" charset="0"/>
              </a:rPr>
              <a:t>(1), 216–225. </a:t>
            </a:r>
            <a:r>
              <a:rPr lang="en-CA" sz="1800" b="0" i="0" u="none" strike="noStrike" dirty="0">
                <a:effectLst/>
                <a:latin typeface="Times New Roman" panose="02020603050405020304" pitchFamily="18" charset="0"/>
                <a:hlinkClick r:id="rId4">
                  <a:extLst>
                    <a:ext uri="{A12FA001-AC4F-418D-AE19-62706E023703}">
                      <ahyp:hlinkClr xmlns:ahyp="http://schemas.microsoft.com/office/drawing/2018/hyperlinkcolor" val="tx"/>
                    </a:ext>
                  </a:extLst>
                </a:hlinkClick>
              </a:rPr>
              <a:t>https://ojs.aaai.org/index.php/ICWSM/article/view/14550/14399</a:t>
            </a:r>
            <a:endParaRPr lang="en-US" dirty="0"/>
          </a:p>
        </p:txBody>
      </p:sp>
      <p:sp>
        <p:nvSpPr>
          <p:cNvPr id="4" name="Date Placeholder 3">
            <a:extLst>
              <a:ext uri="{FF2B5EF4-FFF2-40B4-BE49-F238E27FC236}">
                <a16:creationId xmlns:a16="http://schemas.microsoft.com/office/drawing/2014/main" id="{B205CB32-1DD9-0F65-FB38-7A3E1A3FB883}"/>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398121A6-AC28-0DCF-BD80-4ACC7A7AF840}"/>
              </a:ext>
            </a:extLst>
          </p:cNvPr>
          <p:cNvSpPr>
            <a:spLocks noGrp="1"/>
          </p:cNvSpPr>
          <p:nvPr>
            <p:ph type="sldNum" sz="quarter" idx="4"/>
          </p:nvPr>
        </p:nvSpPr>
        <p:spPr/>
        <p:txBody>
          <a:bodyPr/>
          <a:lstStyle/>
          <a:p>
            <a:fld id="{E1497D35-93D5-5047-9160-8F9C97C9D015}" type="slidenum">
              <a:rPr lang="en-US" smtClean="0"/>
              <a:pPr/>
              <a:t>28</a:t>
            </a:fld>
            <a:endParaRPr lang="en-US" dirty="0"/>
          </a:p>
        </p:txBody>
      </p:sp>
    </p:spTree>
    <p:extLst>
      <p:ext uri="{BB962C8B-B14F-4D97-AF65-F5344CB8AC3E}">
        <p14:creationId xmlns:p14="http://schemas.microsoft.com/office/powerpoint/2010/main" val="289604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676A-8711-8B7B-4249-BDA30818F00F}"/>
              </a:ext>
            </a:extLst>
          </p:cNvPr>
          <p:cNvSpPr>
            <a:spLocks noGrp="1"/>
          </p:cNvSpPr>
          <p:nvPr>
            <p:ph type="title"/>
          </p:nvPr>
        </p:nvSpPr>
        <p:spPr>
          <a:xfrm>
            <a:off x="365568" y="392415"/>
            <a:ext cx="8444818" cy="780761"/>
          </a:xfrm>
        </p:spPr>
        <p:txBody>
          <a:bodyPr/>
          <a:lstStyle/>
          <a:p>
            <a:r>
              <a:rPr lang="en-US" dirty="0"/>
              <a:t>References:</a:t>
            </a:r>
          </a:p>
        </p:txBody>
      </p:sp>
      <p:sp>
        <p:nvSpPr>
          <p:cNvPr id="3" name="Content Placeholder 2">
            <a:extLst>
              <a:ext uri="{FF2B5EF4-FFF2-40B4-BE49-F238E27FC236}">
                <a16:creationId xmlns:a16="http://schemas.microsoft.com/office/drawing/2014/main" id="{CE826723-7B0F-C20A-B286-FE15B2591054}"/>
              </a:ext>
            </a:extLst>
          </p:cNvPr>
          <p:cNvSpPr>
            <a:spLocks noGrp="1"/>
          </p:cNvSpPr>
          <p:nvPr>
            <p:ph idx="1"/>
          </p:nvPr>
        </p:nvSpPr>
        <p:spPr>
          <a:xfrm>
            <a:off x="365568" y="1228725"/>
            <a:ext cx="8444818" cy="5029199"/>
          </a:xfrm>
        </p:spPr>
        <p:txBody>
          <a:bodyPr>
            <a:normAutofit fontScale="25000" lnSpcReduction="20000"/>
          </a:bodyPr>
          <a:lstStyle/>
          <a:p>
            <a:pPr marL="457200" algn="l" rtl="0">
              <a:spcBef>
                <a:spcPts val="1400"/>
              </a:spcBef>
              <a:spcAft>
                <a:spcPts val="1400"/>
              </a:spcAft>
            </a:pPr>
            <a:r>
              <a:rPr lang="en-CA" sz="5600" b="0" i="0" u="none" strike="noStrike" dirty="0">
                <a:effectLst/>
              </a:rPr>
              <a:t>Hyndman, R. J., &amp; </a:t>
            </a:r>
            <a:r>
              <a:rPr lang="en-CA" sz="5600" b="0" i="0" u="none" strike="noStrike" dirty="0" err="1">
                <a:effectLst/>
              </a:rPr>
              <a:t>Athanasopoulos</a:t>
            </a:r>
            <a:r>
              <a:rPr lang="en-CA" sz="5600" b="0" i="0" u="none" strike="noStrike" dirty="0">
                <a:effectLst/>
              </a:rPr>
              <a:t>, G. (2018). </a:t>
            </a:r>
            <a:r>
              <a:rPr lang="en-CA" sz="5600" b="0" i="1" u="none" strike="noStrike" dirty="0">
                <a:effectLst/>
              </a:rPr>
              <a:t>Forecasting: Principles and Practice</a:t>
            </a:r>
            <a:r>
              <a:rPr lang="en-CA" sz="5600" b="0" i="0" u="none" strike="noStrike" dirty="0">
                <a:effectLst/>
              </a:rPr>
              <a:t>. </a:t>
            </a:r>
            <a:r>
              <a:rPr lang="en-CA" sz="5600" b="0" i="0" u="none" strike="noStrike" dirty="0" err="1">
                <a:effectLst/>
              </a:rPr>
              <a:t>OTexts</a:t>
            </a:r>
            <a:r>
              <a:rPr lang="en-CA" sz="5600" b="0" i="0" u="none" strike="noStrike" dirty="0">
                <a:effectLst/>
              </a:rPr>
              <a:t>.</a:t>
            </a:r>
          </a:p>
          <a:p>
            <a:pPr marL="457200" algn="l" rtl="0">
              <a:spcBef>
                <a:spcPts val="1400"/>
              </a:spcBef>
              <a:spcAft>
                <a:spcPts val="1400"/>
              </a:spcAft>
            </a:pPr>
            <a:r>
              <a:rPr lang="en-CA" sz="5600" b="0" i="0" u="none" strike="noStrike" dirty="0" err="1">
                <a:effectLst/>
              </a:rPr>
              <a:t>Joachims</a:t>
            </a:r>
            <a:r>
              <a:rPr lang="en-CA" sz="5600" b="0" i="0" u="none" strike="noStrike" dirty="0">
                <a:effectLst/>
              </a:rPr>
              <a:t>, T. (1998). Text categorization with support vector machines: Learning with many relevant features. </a:t>
            </a:r>
            <a:r>
              <a:rPr lang="en-CA" sz="5600" b="0" i="1" u="none" strike="noStrike" dirty="0">
                <a:effectLst/>
              </a:rPr>
              <a:t>European Conference on Machine Learning</a:t>
            </a:r>
            <a:r>
              <a:rPr lang="en-CA" sz="5600" b="0" i="0" u="none" strike="noStrike" dirty="0">
                <a:effectLst/>
              </a:rPr>
              <a:t> (pp. 137–142). Springer.</a:t>
            </a:r>
          </a:p>
          <a:p>
            <a:pPr marL="457200" algn="l" rtl="0">
              <a:spcBef>
                <a:spcPts val="1400"/>
              </a:spcBef>
              <a:spcAft>
                <a:spcPts val="1400"/>
              </a:spcAft>
            </a:pPr>
            <a:r>
              <a:rPr lang="en-CA" sz="5600" b="0" i="0" u="none" strike="noStrike" dirty="0" err="1">
                <a:effectLst/>
              </a:rPr>
              <a:t>Kohavi</a:t>
            </a:r>
            <a:r>
              <a:rPr lang="en-CA" sz="5600" b="0" i="0" u="none" strike="noStrike" dirty="0">
                <a:effectLst/>
              </a:rPr>
              <a:t>, R. (1995). A study of cross-validation and bootstrap for accuracy estimation and model selection. </a:t>
            </a:r>
            <a:r>
              <a:rPr lang="en-CA" sz="5600" b="0" i="1" u="none" strike="noStrike" dirty="0">
                <a:effectLst/>
              </a:rPr>
              <a:t>Proceedings of the 14th International Joint Conference on Artificial Intelligence, 2</a:t>
            </a:r>
            <a:r>
              <a:rPr lang="en-CA" sz="5600" b="0" i="0" u="none" strike="noStrike" dirty="0">
                <a:effectLst/>
              </a:rPr>
              <a:t>, 1137–1143. Morgan Kaufmann.</a:t>
            </a:r>
          </a:p>
          <a:p>
            <a:pPr marL="457200" algn="l" rtl="0">
              <a:spcBef>
                <a:spcPts val="1400"/>
              </a:spcBef>
              <a:spcAft>
                <a:spcPts val="1400"/>
              </a:spcAft>
            </a:pPr>
            <a:r>
              <a:rPr lang="en-CA" sz="5600" b="0" i="0" u="none" strike="noStrike" dirty="0">
                <a:effectLst/>
              </a:rPr>
              <a:t>Lin, I. Y., &amp; Mattila, A. S. (2010). Restaurant atmosphere's impact on consumers' dining intentions: The moderating role of emotional well-being. </a:t>
            </a:r>
            <a:r>
              <a:rPr lang="en-CA" sz="5600" b="0" i="1" u="none" strike="noStrike" dirty="0">
                <a:effectLst/>
              </a:rPr>
              <a:t>International Journal of Hospitality Management, 29</a:t>
            </a:r>
            <a:r>
              <a:rPr lang="en-CA" sz="5600" b="0" i="0" u="none" strike="noStrike" dirty="0">
                <a:effectLst/>
              </a:rPr>
              <a:t>(3), 520–528.</a:t>
            </a:r>
          </a:p>
          <a:p>
            <a:pPr marL="457200" algn="l" rtl="0">
              <a:spcBef>
                <a:spcPts val="1400"/>
              </a:spcBef>
              <a:spcAft>
                <a:spcPts val="1400"/>
              </a:spcAft>
            </a:pPr>
            <a:r>
              <a:rPr lang="en-CA" sz="5600" b="0" i="0" u="none" strike="noStrike" dirty="0">
                <a:effectLst/>
              </a:rPr>
              <a:t>Liu, B., Hu, M., &amp; Cheng, J. (2019). Aggregated sentiment analysis of online customer reviews. </a:t>
            </a:r>
            <a:r>
              <a:rPr lang="en-CA" sz="5600" b="0" i="1" u="none" strike="noStrike" dirty="0">
                <a:effectLst/>
              </a:rPr>
              <a:t>Journal of Consumer Research, 46</a:t>
            </a:r>
            <a:r>
              <a:rPr lang="en-CA" sz="5600" b="0" i="0" u="none" strike="noStrike" dirty="0">
                <a:effectLst/>
              </a:rPr>
              <a:t>(5), 943–956.</a:t>
            </a:r>
          </a:p>
          <a:p>
            <a:pPr marL="457200" algn="l" rtl="0">
              <a:spcBef>
                <a:spcPts val="1400"/>
              </a:spcBef>
              <a:spcAft>
                <a:spcPts val="1400"/>
              </a:spcAft>
            </a:pPr>
            <a:r>
              <a:rPr lang="en-CA" sz="5600" b="0" i="0" u="none" strike="noStrike" dirty="0">
                <a:effectLst/>
              </a:rPr>
              <a:t>Liu, B., Hu, M., &amp; Cheng, J. (2019). Time-series analysis of customer sentiment and preference evolution. </a:t>
            </a:r>
            <a:r>
              <a:rPr lang="en-CA" sz="5600" b="0" i="1" u="none" strike="noStrike" dirty="0">
                <a:effectLst/>
              </a:rPr>
              <a:t>Journal of Marketing Analytics, 7</a:t>
            </a:r>
            <a:r>
              <a:rPr lang="en-CA" sz="5600" b="0" i="0" u="none" strike="noStrike" dirty="0">
                <a:effectLst/>
              </a:rPr>
              <a:t>(2), 147–160. </a:t>
            </a:r>
            <a:r>
              <a:rPr lang="en-CA" sz="5600" b="0" i="0" u="none" strike="noStrike" dirty="0">
                <a:effectLst/>
                <a:hlinkClick r:id="rId2">
                  <a:extLst>
                    <a:ext uri="{A12FA001-AC4F-418D-AE19-62706E023703}">
                      <ahyp:hlinkClr xmlns:ahyp="http://schemas.microsoft.com/office/drawing/2018/hyperlinkcolor" val="tx"/>
                    </a:ext>
                  </a:extLst>
                </a:hlinkClick>
              </a:rPr>
              <a:t>https://doi.org/10.1016/j.jma.2019.05.001</a:t>
            </a:r>
            <a:endParaRPr lang="en-CA" sz="5600" b="0" i="0" u="none" strike="noStrike" dirty="0">
              <a:effectLst/>
            </a:endParaRPr>
          </a:p>
          <a:p>
            <a:pPr marL="457200" algn="l" rtl="0">
              <a:spcBef>
                <a:spcPts val="1400"/>
              </a:spcBef>
              <a:spcAft>
                <a:spcPts val="1400"/>
              </a:spcAft>
            </a:pPr>
            <a:r>
              <a:rPr lang="en-CA" sz="5600" b="0" i="0" u="none" strike="noStrike" dirty="0">
                <a:effectLst/>
              </a:rPr>
              <a:t>Luca, M. (2016). Reviews, reputation, and revenue: The case of </a:t>
            </a:r>
            <a:r>
              <a:rPr lang="en-CA" sz="5600" b="0" i="0" u="none" strike="noStrike" dirty="0" err="1">
                <a:effectLst/>
              </a:rPr>
              <a:t>Yelp.com</a:t>
            </a:r>
            <a:r>
              <a:rPr lang="en-CA" sz="5600" b="0" i="0" u="none" strike="noStrike" dirty="0">
                <a:effectLst/>
              </a:rPr>
              <a:t>. </a:t>
            </a:r>
            <a:r>
              <a:rPr lang="en-CA" sz="5600" b="0" i="1" u="none" strike="noStrike" dirty="0">
                <a:effectLst/>
              </a:rPr>
              <a:t>Harvard Business School NOM Unit Working Paper</a:t>
            </a:r>
            <a:r>
              <a:rPr lang="en-CA" sz="5600" b="0" i="0" u="none" strike="noStrike" dirty="0">
                <a:effectLst/>
              </a:rPr>
              <a:t> No. 12-016.</a:t>
            </a:r>
          </a:p>
          <a:p>
            <a:br>
              <a:rPr lang="en-CA" dirty="0"/>
            </a:br>
            <a:br>
              <a:rPr lang="en-CA" dirty="0"/>
            </a:br>
            <a:endParaRPr lang="en-US" dirty="0"/>
          </a:p>
        </p:txBody>
      </p:sp>
      <p:sp>
        <p:nvSpPr>
          <p:cNvPr id="4" name="Date Placeholder 3">
            <a:extLst>
              <a:ext uri="{FF2B5EF4-FFF2-40B4-BE49-F238E27FC236}">
                <a16:creationId xmlns:a16="http://schemas.microsoft.com/office/drawing/2014/main" id="{C7124173-8F00-0161-9CFB-49E5801CE8AB}"/>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42D537E3-89E1-400E-298E-B5A750C7A6B4}"/>
              </a:ext>
            </a:extLst>
          </p:cNvPr>
          <p:cNvSpPr>
            <a:spLocks noGrp="1"/>
          </p:cNvSpPr>
          <p:nvPr>
            <p:ph type="sldNum" sz="quarter" idx="4"/>
          </p:nvPr>
        </p:nvSpPr>
        <p:spPr/>
        <p:txBody>
          <a:bodyPr/>
          <a:lstStyle/>
          <a:p>
            <a:fld id="{E1497D35-93D5-5047-9160-8F9C97C9D015}" type="slidenum">
              <a:rPr lang="en-US" smtClean="0"/>
              <a:pPr/>
              <a:t>29</a:t>
            </a:fld>
            <a:endParaRPr lang="en-US" dirty="0"/>
          </a:p>
        </p:txBody>
      </p:sp>
    </p:spTree>
    <p:extLst>
      <p:ext uri="{BB962C8B-B14F-4D97-AF65-F5344CB8AC3E}">
        <p14:creationId xmlns:p14="http://schemas.microsoft.com/office/powerpoint/2010/main" val="1404178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A graph with blue lines and numbers&#10;&#10;Description automatically generated">
            <a:extLst>
              <a:ext uri="{FF2B5EF4-FFF2-40B4-BE49-F238E27FC236}">
                <a16:creationId xmlns:a16="http://schemas.microsoft.com/office/drawing/2014/main" id="{7BADB49C-A835-7359-5213-DFFE7A26EDDF}"/>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226" r="1226"/>
          <a:stretch/>
        </p:blipFill>
        <p:spPr bwMode="auto">
          <a:xfrm>
            <a:off x="3555721" y="1314624"/>
            <a:ext cx="5339886" cy="422875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65568" y="142875"/>
            <a:ext cx="8444818" cy="1319388"/>
          </a:xfrm>
        </p:spPr>
        <p:txBody>
          <a:bodyPr anchor="t">
            <a:normAutofit/>
          </a:bodyPr>
          <a:lstStyle/>
          <a:p>
            <a:r>
              <a:rPr lang="en-CA" sz="2400" i="0" u="none" strike="noStrike" dirty="0">
                <a:effectLst/>
              </a:rPr>
              <a:t>Research Objective</a:t>
            </a:r>
            <a:br>
              <a:rPr lang="en-CA" sz="1100" i="0" u="none" strike="noStrike" dirty="0">
                <a:effectLst/>
              </a:rPr>
            </a:br>
            <a:br>
              <a:rPr lang="en-CA" sz="1100" i="0" u="none" strike="noStrike" dirty="0">
                <a:effectLst/>
              </a:rPr>
            </a:br>
            <a:r>
              <a:rPr lang="en-CA" sz="1800" i="0" u="none" strike="noStrike" dirty="0">
                <a:effectLst/>
                <a:latin typeface="+mn-lt"/>
              </a:rPr>
              <a:t>Why Sentiment Analysis Matters?</a:t>
            </a:r>
            <a:endParaRPr lang="en-US" sz="1800" dirty="0">
              <a:latin typeface="+mn-lt"/>
            </a:endParaRPr>
          </a:p>
        </p:txBody>
      </p:sp>
      <p:sp>
        <p:nvSpPr>
          <p:cNvPr id="4" name="Content Placeholder 3"/>
          <p:cNvSpPr>
            <a:spLocks noGrp="1"/>
          </p:cNvSpPr>
          <p:nvPr>
            <p:ph idx="1"/>
          </p:nvPr>
        </p:nvSpPr>
        <p:spPr>
          <a:xfrm>
            <a:off x="365568" y="1472183"/>
            <a:ext cx="3334895" cy="4399979"/>
          </a:xfrm>
        </p:spPr>
        <p:txBody>
          <a:bodyPr>
            <a:normAutofit/>
          </a:bodyPr>
          <a:lstStyle/>
          <a:p>
            <a:pPr marL="0" indent="0">
              <a:buNone/>
            </a:pPr>
            <a:r>
              <a:rPr lang="en-CA" sz="1800" b="1" dirty="0"/>
              <a:t>Focus</a:t>
            </a:r>
            <a:r>
              <a:rPr lang="en-CA" sz="1800" dirty="0"/>
              <a:t>:</a:t>
            </a:r>
            <a:endParaRPr lang="en-CA" sz="1600" dirty="0"/>
          </a:p>
          <a:p>
            <a:pPr marL="0" indent="0">
              <a:buNone/>
            </a:pPr>
            <a:r>
              <a:rPr lang="en-CA" sz="1600" dirty="0"/>
              <a:t> Understanding customer feedback to enhance restaurant reputation and competitiveness.</a:t>
            </a:r>
          </a:p>
          <a:p>
            <a:pPr marL="0" indent="0">
              <a:buNone/>
            </a:pPr>
            <a:endParaRPr lang="en-CA" sz="1600" dirty="0"/>
          </a:p>
          <a:p>
            <a:pPr marL="0" indent="0">
              <a:buNone/>
            </a:pPr>
            <a:r>
              <a:rPr lang="en-CA" sz="2000" b="1" i="0" u="none" strike="noStrike" dirty="0">
                <a:solidFill>
                  <a:srgbClr val="000000"/>
                </a:solidFill>
                <a:effectLst/>
              </a:rPr>
              <a:t>Insight:</a:t>
            </a:r>
            <a:endParaRPr lang="en-CA" sz="2000" b="1" dirty="0"/>
          </a:p>
          <a:p>
            <a:pPr marL="0" indent="0">
              <a:buNone/>
            </a:pPr>
            <a:r>
              <a:rPr lang="en-CA" sz="1600" b="0" i="0" u="none" strike="noStrike" dirty="0">
                <a:solidFill>
                  <a:srgbClr val="000000"/>
                </a:solidFill>
                <a:effectLst/>
              </a:rPr>
              <a:t>The distribution of Yelp ratings for Edmonton restaurants reveals trends in customer sentiment.</a:t>
            </a:r>
          </a:p>
          <a:p>
            <a:pPr marL="0" indent="0">
              <a:buNone/>
            </a:pPr>
            <a:endParaRPr lang="en-CA" sz="1600" b="1" dirty="0"/>
          </a:p>
          <a:p>
            <a:pPr marL="0" indent="0">
              <a:buNone/>
            </a:pPr>
            <a:r>
              <a:rPr lang="en-CA" sz="1800" b="1" dirty="0"/>
              <a:t>Objective</a:t>
            </a:r>
            <a:r>
              <a:rPr lang="en-CA" sz="1800" dirty="0"/>
              <a:t>: </a:t>
            </a:r>
            <a:endParaRPr lang="en-CA" sz="1600" dirty="0"/>
          </a:p>
          <a:p>
            <a:pPr marL="0" indent="0">
              <a:buNone/>
            </a:pPr>
            <a:r>
              <a:rPr lang="en-CA" sz="1600" dirty="0"/>
              <a:t>Analyze Yelp reviews (2008–2021) for Edmonton restaurants near tourist attractions.</a:t>
            </a:r>
            <a:endParaRPr lang="en-US" sz="1600"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a:xfrm>
            <a:off x="5873743" y="6155267"/>
            <a:ext cx="2474383" cy="365125"/>
          </a:xfrm>
        </p:spPr>
        <p:txBody>
          <a:bodyPr anchor="ctr">
            <a:normAutofit/>
          </a:bodyPr>
          <a:lstStyle/>
          <a:p>
            <a:pPr>
              <a:spcAft>
                <a:spcPts val="600"/>
              </a:spcAft>
            </a:pPr>
            <a:fld id="{A3ACDF52-14E7-4286-98CD-76F8E6E09C95}" type="datetime4">
              <a:rPr lang="en-US" smtClean="0"/>
              <a:pPr>
                <a:spcAft>
                  <a:spcPts val="600"/>
                </a:spcAft>
              </a:pPr>
              <a:t>December 4, 2024</a:t>
            </a:fld>
            <a:r>
              <a:rPr lang="en-CA"/>
              <a:t>     |</a:t>
            </a:r>
            <a:endParaRPr lang="en-US"/>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9E0D846-2D6A-8643-B2BF-83884A821236}" type="slidenum">
              <a:rPr lang="en-US" smtClean="0"/>
              <a:pPr>
                <a:spcAft>
                  <a:spcPts val="600"/>
                </a:spcAft>
              </a:pPr>
              <a:t>3</a:t>
            </a:fld>
            <a:endParaRPr lang="en-US"/>
          </a:p>
        </p:txBody>
      </p:sp>
    </p:spTree>
    <p:extLst>
      <p:ext uri="{BB962C8B-B14F-4D97-AF65-F5344CB8AC3E}">
        <p14:creationId xmlns:p14="http://schemas.microsoft.com/office/powerpoint/2010/main" val="1835226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6953-225B-27BE-6FD5-5003F574B60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4599922-31AE-08E3-56F1-E1BDED743645}"/>
              </a:ext>
            </a:extLst>
          </p:cNvPr>
          <p:cNvSpPr>
            <a:spLocks noGrp="1"/>
          </p:cNvSpPr>
          <p:nvPr>
            <p:ph idx="1"/>
          </p:nvPr>
        </p:nvSpPr>
        <p:spPr/>
        <p:txBody>
          <a:bodyPr>
            <a:normAutofit fontScale="25000" lnSpcReduction="20000"/>
          </a:bodyPr>
          <a:lstStyle/>
          <a:p>
            <a:pPr marL="457200" algn="l" rtl="0">
              <a:spcBef>
                <a:spcPts val="1400"/>
              </a:spcBef>
              <a:spcAft>
                <a:spcPts val="1400"/>
              </a:spcAft>
            </a:pPr>
            <a:r>
              <a:rPr lang="en-CA" sz="6400" b="0" i="0" u="none" strike="noStrike" dirty="0" err="1">
                <a:solidFill>
                  <a:srgbClr val="000000"/>
                </a:solidFill>
                <a:effectLst/>
              </a:rPr>
              <a:t>Namkung</a:t>
            </a:r>
            <a:r>
              <a:rPr lang="en-CA" sz="6400" b="0" i="0" u="none" strike="noStrike" dirty="0">
                <a:solidFill>
                  <a:srgbClr val="000000"/>
                </a:solidFill>
                <a:effectLst/>
              </a:rPr>
              <a:t>, Y., &amp; Jang, S. (2007). Does food quality matter in restaurants? Its impact on customer satisfaction and behavioral intentions. </a:t>
            </a:r>
            <a:r>
              <a:rPr lang="en-CA" sz="6400" b="0" i="1" u="none" strike="noStrike" dirty="0">
                <a:solidFill>
                  <a:srgbClr val="000000"/>
                </a:solidFill>
                <a:effectLst/>
              </a:rPr>
              <a:t>Journal of Hospitality &amp; Tourism Research, 31</a:t>
            </a:r>
            <a:r>
              <a:rPr lang="en-CA" sz="6400" b="0" i="0" u="none" strike="noStrike" dirty="0">
                <a:solidFill>
                  <a:srgbClr val="000000"/>
                </a:solidFill>
                <a:effectLst/>
              </a:rPr>
              <a:t>(3), 387–409.</a:t>
            </a:r>
          </a:p>
          <a:p>
            <a:pPr marL="457200" algn="l" rtl="0">
              <a:spcBef>
                <a:spcPts val="1400"/>
              </a:spcBef>
              <a:spcAft>
                <a:spcPts val="1400"/>
              </a:spcAft>
            </a:pPr>
            <a:r>
              <a:rPr lang="en-CA" sz="6400" b="0" i="0" u="none" strike="noStrike" dirty="0">
                <a:solidFill>
                  <a:srgbClr val="000000"/>
                </a:solidFill>
                <a:effectLst/>
              </a:rPr>
              <a:t>Silverman, D. (2017). </a:t>
            </a:r>
            <a:r>
              <a:rPr lang="en-CA" sz="6400" b="0" i="1" u="none" strike="noStrike" dirty="0">
                <a:solidFill>
                  <a:srgbClr val="000000"/>
                </a:solidFill>
                <a:effectLst/>
              </a:rPr>
              <a:t>Doing qualitative research</a:t>
            </a:r>
            <a:r>
              <a:rPr lang="en-CA" sz="6400" b="0" i="0" u="none" strike="noStrike" dirty="0">
                <a:solidFill>
                  <a:srgbClr val="000000"/>
                </a:solidFill>
                <a:effectLst/>
              </a:rPr>
              <a:t> (5th ed.). Sage Publications.</a:t>
            </a:r>
          </a:p>
          <a:p>
            <a:pPr marL="457200" algn="l" rtl="0">
              <a:spcBef>
                <a:spcPts val="1400"/>
              </a:spcBef>
              <a:spcAft>
                <a:spcPts val="1400"/>
              </a:spcAft>
            </a:pPr>
            <a:r>
              <a:rPr lang="en-CA" sz="6400" b="0" i="0" u="none" strike="noStrike" dirty="0">
                <a:solidFill>
                  <a:srgbClr val="000000"/>
                </a:solidFill>
                <a:effectLst/>
              </a:rPr>
              <a:t>Smith, J., &amp; Lee, R. (2020). Geographic influence on customer satisfaction in the hospitality industry. </a:t>
            </a:r>
            <a:r>
              <a:rPr lang="en-CA" sz="6400" b="0" i="1" u="none" strike="noStrike" dirty="0">
                <a:solidFill>
                  <a:srgbClr val="000000"/>
                </a:solidFill>
                <a:effectLst/>
              </a:rPr>
              <a:t>Journal of Hospitality and Tourism Research, 42</a:t>
            </a:r>
            <a:r>
              <a:rPr lang="en-CA" sz="6400" b="0" i="0" u="none" strike="noStrike" dirty="0">
                <a:solidFill>
                  <a:srgbClr val="000000"/>
                </a:solidFill>
                <a:effectLst/>
              </a:rPr>
              <a:t>(3), 456–472.</a:t>
            </a:r>
          </a:p>
          <a:p>
            <a:pPr marL="457200" algn="l" rtl="0">
              <a:spcBef>
                <a:spcPts val="1400"/>
              </a:spcBef>
              <a:spcAft>
                <a:spcPts val="1400"/>
              </a:spcAft>
            </a:pPr>
            <a:r>
              <a:rPr lang="en-CA" sz="6400" b="0" i="0" u="none" strike="noStrike" dirty="0">
                <a:solidFill>
                  <a:srgbClr val="000000"/>
                </a:solidFill>
                <a:effectLst/>
              </a:rPr>
              <a:t>Smith, L., &amp; Lee, K. (2020). Location-based sentiment analysis in urban centers: Evaluating customer satisfaction and proximity effects. </a:t>
            </a:r>
            <a:r>
              <a:rPr lang="en-CA" sz="6400" b="0" i="1" u="none" strike="noStrike" dirty="0">
                <a:solidFill>
                  <a:srgbClr val="000000"/>
                </a:solidFill>
                <a:effectLst/>
              </a:rPr>
              <a:t>Journal of Consumer Research, 46</a:t>
            </a:r>
            <a:r>
              <a:rPr lang="en-CA" sz="6400" b="0" i="0" u="none" strike="noStrike" dirty="0">
                <a:solidFill>
                  <a:srgbClr val="000000"/>
                </a:solidFill>
                <a:effectLst/>
              </a:rPr>
              <a:t>(4), 389–408. </a:t>
            </a:r>
            <a:r>
              <a:rPr lang="en-CA" sz="6400" b="0" i="0" u="none" strike="noStrike" dirty="0">
                <a:solidFill>
                  <a:srgbClr val="000000"/>
                </a:solidFill>
                <a:effectLst/>
                <a:hlinkClick r:id="rId2"/>
              </a:rPr>
              <a:t>https://doi.org/10.1093/jcr/ucz037</a:t>
            </a:r>
            <a:endParaRPr lang="en-CA" sz="6400" b="0" i="0" u="none" strike="noStrike" dirty="0">
              <a:solidFill>
                <a:srgbClr val="000000"/>
              </a:solidFill>
              <a:effectLst/>
            </a:endParaRPr>
          </a:p>
          <a:p>
            <a:pPr marL="457200" algn="l" rtl="0">
              <a:spcBef>
                <a:spcPts val="1400"/>
              </a:spcBef>
              <a:spcAft>
                <a:spcPts val="1400"/>
              </a:spcAft>
            </a:pPr>
            <a:r>
              <a:rPr lang="en-CA" sz="6400" b="0" i="0" u="none" strike="noStrike" dirty="0">
                <a:solidFill>
                  <a:srgbClr val="000000"/>
                </a:solidFill>
                <a:effectLst/>
              </a:rPr>
              <a:t>Taylor, S. J., &amp; Letham, B. (2018). Forecasting at scale. </a:t>
            </a:r>
            <a:r>
              <a:rPr lang="en-CA" sz="6400" b="0" i="1" u="none" strike="noStrike" dirty="0">
                <a:solidFill>
                  <a:srgbClr val="000000"/>
                </a:solidFill>
                <a:effectLst/>
              </a:rPr>
              <a:t>The American Statistician, 72</a:t>
            </a:r>
            <a:r>
              <a:rPr lang="en-CA" sz="6400" b="0" i="0" u="none" strike="noStrike" dirty="0">
                <a:solidFill>
                  <a:srgbClr val="000000"/>
                </a:solidFill>
                <a:effectLst/>
              </a:rPr>
              <a:t>(1), 37–45. </a:t>
            </a:r>
            <a:r>
              <a:rPr lang="en-CA" sz="6400" b="0" i="0" u="none" strike="noStrike" dirty="0">
                <a:solidFill>
                  <a:srgbClr val="000000"/>
                </a:solidFill>
                <a:effectLst/>
                <a:hlinkClick r:id="rId3"/>
              </a:rPr>
              <a:t>https://doi.org/10.1080/00031305.2017.1380080</a:t>
            </a:r>
            <a:endParaRPr lang="en-CA" sz="6400" b="0" i="0" u="none" strike="noStrike" dirty="0">
              <a:solidFill>
                <a:srgbClr val="000000"/>
              </a:solidFill>
              <a:effectLst/>
            </a:endParaRPr>
          </a:p>
        </p:txBody>
      </p:sp>
      <p:sp>
        <p:nvSpPr>
          <p:cNvPr id="4" name="Date Placeholder 3">
            <a:extLst>
              <a:ext uri="{FF2B5EF4-FFF2-40B4-BE49-F238E27FC236}">
                <a16:creationId xmlns:a16="http://schemas.microsoft.com/office/drawing/2014/main" id="{4A38C9A8-F80D-EE18-EA5B-871BDC3F4791}"/>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2879BC19-7493-422B-630F-1B10AFB0865A}"/>
              </a:ext>
            </a:extLst>
          </p:cNvPr>
          <p:cNvSpPr>
            <a:spLocks noGrp="1"/>
          </p:cNvSpPr>
          <p:nvPr>
            <p:ph type="sldNum" sz="quarter" idx="4"/>
          </p:nvPr>
        </p:nvSpPr>
        <p:spPr/>
        <p:txBody>
          <a:bodyPr/>
          <a:lstStyle/>
          <a:p>
            <a:fld id="{E1497D35-93D5-5047-9160-8F9C97C9D015}" type="slidenum">
              <a:rPr lang="en-US" smtClean="0"/>
              <a:pPr/>
              <a:t>30</a:t>
            </a:fld>
            <a:endParaRPr lang="en-US" dirty="0"/>
          </a:p>
        </p:txBody>
      </p:sp>
    </p:spTree>
    <p:extLst>
      <p:ext uri="{BB962C8B-B14F-4D97-AF65-F5344CB8AC3E}">
        <p14:creationId xmlns:p14="http://schemas.microsoft.com/office/powerpoint/2010/main" val="806665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3AE4-FB64-CD9C-14A6-340382E29696}"/>
              </a:ext>
            </a:extLst>
          </p:cNvPr>
          <p:cNvSpPr>
            <a:spLocks noGrp="1"/>
          </p:cNvSpPr>
          <p:nvPr>
            <p:ph type="title"/>
          </p:nvPr>
        </p:nvSpPr>
        <p:spPr>
          <a:xfrm>
            <a:off x="365568" y="392415"/>
            <a:ext cx="8444818" cy="450548"/>
          </a:xfrm>
        </p:spPr>
        <p:txBody>
          <a:bodyPr/>
          <a:lstStyle/>
          <a:p>
            <a:r>
              <a:rPr lang="en-US" dirty="0"/>
              <a:t>References:</a:t>
            </a:r>
          </a:p>
        </p:txBody>
      </p:sp>
      <p:sp>
        <p:nvSpPr>
          <p:cNvPr id="3" name="Content Placeholder 2">
            <a:extLst>
              <a:ext uri="{FF2B5EF4-FFF2-40B4-BE49-F238E27FC236}">
                <a16:creationId xmlns:a16="http://schemas.microsoft.com/office/drawing/2014/main" id="{88E80CCE-CDA9-0EFD-81B5-95C833497424}"/>
              </a:ext>
            </a:extLst>
          </p:cNvPr>
          <p:cNvSpPr>
            <a:spLocks noGrp="1"/>
          </p:cNvSpPr>
          <p:nvPr>
            <p:ph idx="1"/>
          </p:nvPr>
        </p:nvSpPr>
        <p:spPr>
          <a:xfrm>
            <a:off x="365568" y="1371600"/>
            <a:ext cx="8444818" cy="4313224"/>
          </a:xfrm>
        </p:spPr>
        <p:txBody>
          <a:bodyPr>
            <a:normAutofit fontScale="25000" lnSpcReduction="20000"/>
          </a:bodyPr>
          <a:lstStyle/>
          <a:p>
            <a:pPr marL="457200" algn="l" rtl="0">
              <a:spcBef>
                <a:spcPts val="1400"/>
              </a:spcBef>
              <a:spcAft>
                <a:spcPts val="1400"/>
              </a:spcAft>
            </a:pPr>
            <a:r>
              <a:rPr lang="en-CA" sz="4900" b="0" i="0" u="none" strike="noStrike" dirty="0">
                <a:effectLst/>
              </a:rPr>
              <a:t>Vaswani, A., </a:t>
            </a:r>
            <a:r>
              <a:rPr lang="en-CA" sz="4900" b="0" i="0" u="none" strike="noStrike" dirty="0" err="1">
                <a:effectLst/>
              </a:rPr>
              <a:t>Shazeer</a:t>
            </a:r>
            <a:r>
              <a:rPr lang="en-CA" sz="4900" b="0" i="0" u="none" strike="noStrike" dirty="0">
                <a:effectLst/>
              </a:rPr>
              <a:t>, N., Parmar, N., </a:t>
            </a:r>
            <a:r>
              <a:rPr lang="en-CA" sz="4900" b="0" i="0" u="none" strike="noStrike" dirty="0" err="1">
                <a:effectLst/>
              </a:rPr>
              <a:t>Uszkoreit</a:t>
            </a:r>
            <a:r>
              <a:rPr lang="en-CA" sz="4900" b="0" i="0" u="none" strike="noStrike" dirty="0">
                <a:effectLst/>
              </a:rPr>
              <a:t>, J., Jones, L., Gomez, A. N., ... &amp; </a:t>
            </a:r>
            <a:r>
              <a:rPr lang="en-CA" sz="4900" b="0" i="0" u="none" strike="noStrike" dirty="0" err="1">
                <a:effectLst/>
              </a:rPr>
              <a:t>Polosukhin</a:t>
            </a:r>
            <a:r>
              <a:rPr lang="en-CA" sz="4900" b="0" i="0" u="none" strike="noStrike" dirty="0">
                <a:effectLst/>
              </a:rPr>
              <a:t>, I. (2017). Attention is all you need. </a:t>
            </a:r>
            <a:r>
              <a:rPr lang="en-CA" sz="4900" b="0" i="1" u="none" strike="noStrike" dirty="0">
                <a:effectLst/>
              </a:rPr>
              <a:t>Advances in Neural Information Processing Systems</a:t>
            </a:r>
            <a:r>
              <a:rPr lang="en-CA" sz="4900" b="0" i="0" u="none" strike="noStrike" dirty="0">
                <a:effectLst/>
              </a:rPr>
              <a:t> (pp. 5998–6008). </a:t>
            </a:r>
            <a:r>
              <a:rPr lang="en-CA" sz="4900" b="0" i="0" u="none" strike="noStrike" dirty="0">
                <a:effectLst/>
                <a:hlinkClick r:id="rId2">
                  <a:extLst>
                    <a:ext uri="{A12FA001-AC4F-418D-AE19-62706E023703}">
                      <ahyp:hlinkClr xmlns:ahyp="http://schemas.microsoft.com/office/drawing/2018/hyperlinkcolor" val="tx"/>
                    </a:ext>
                  </a:extLst>
                </a:hlinkClick>
              </a:rPr>
              <a:t>https://arxiv.org/abs/1706.03762</a:t>
            </a:r>
            <a:endParaRPr lang="en-CA" sz="4900" b="0" i="0" u="none" strike="noStrike" dirty="0">
              <a:effectLst/>
            </a:endParaRPr>
          </a:p>
          <a:p>
            <a:pPr marL="457200" algn="l" rtl="0">
              <a:spcBef>
                <a:spcPts val="1400"/>
              </a:spcBef>
              <a:spcAft>
                <a:spcPts val="1400"/>
              </a:spcAft>
            </a:pPr>
            <a:r>
              <a:rPr lang="en-CA" sz="4900" b="0" i="0" u="none" strike="noStrike" dirty="0">
                <a:effectLst/>
              </a:rPr>
              <a:t>Xiao, W., Wei, X., Zhang, Y., &amp; Shi, Y. (2023). Sentiment analysis for tourism using transformer-based models. </a:t>
            </a:r>
            <a:r>
              <a:rPr lang="en-CA" sz="4900" b="0" i="1" u="none" strike="noStrike" dirty="0">
                <a:effectLst/>
              </a:rPr>
              <a:t>Applied Sciences, 13</a:t>
            </a:r>
            <a:r>
              <a:rPr lang="en-CA" sz="4900" b="0" i="0" u="none" strike="noStrike" dirty="0">
                <a:effectLst/>
              </a:rPr>
              <a:t>(7), 4550. </a:t>
            </a:r>
            <a:r>
              <a:rPr lang="en-CA" sz="4900" b="0" i="0" u="none" strike="noStrike" dirty="0">
                <a:effectLst/>
                <a:hlinkClick r:id="rId3">
                  <a:extLst>
                    <a:ext uri="{A12FA001-AC4F-418D-AE19-62706E023703}">
                      <ahyp:hlinkClr xmlns:ahyp="http://schemas.microsoft.com/office/drawing/2018/hyperlinkcolor" val="tx"/>
                    </a:ext>
                  </a:extLst>
                </a:hlinkClick>
              </a:rPr>
              <a:t>https://doi.org/10.3390/app13074550</a:t>
            </a:r>
            <a:endParaRPr lang="en-CA" sz="4900" b="0" i="0" u="none" strike="noStrike" dirty="0">
              <a:effectLst/>
            </a:endParaRPr>
          </a:p>
          <a:p>
            <a:pPr marL="457200" algn="l" rtl="0">
              <a:spcBef>
                <a:spcPts val="1400"/>
              </a:spcBef>
              <a:spcAft>
                <a:spcPts val="1400"/>
              </a:spcAft>
            </a:pPr>
            <a:r>
              <a:rPr lang="en-CA" sz="4900" b="0" i="0" u="none" strike="noStrike" dirty="0">
                <a:effectLst/>
              </a:rPr>
              <a:t>Yelp Inc. (2021). Yelp Open Dataset. </a:t>
            </a:r>
            <a:r>
              <a:rPr lang="en-CA" sz="4900" b="0" i="0" u="none" strike="noStrike" dirty="0">
                <a:effectLst/>
                <a:hlinkClick r:id="rId4">
                  <a:extLst>
                    <a:ext uri="{A12FA001-AC4F-418D-AE19-62706E023703}">
                      <ahyp:hlinkClr xmlns:ahyp="http://schemas.microsoft.com/office/drawing/2018/hyperlinkcolor" val="tx"/>
                    </a:ext>
                  </a:extLst>
                </a:hlinkClick>
              </a:rPr>
              <a:t>https://www.yelp.com/dataset</a:t>
            </a:r>
            <a:endParaRPr lang="en-CA" sz="4900" b="0" i="0" u="none" strike="noStrike" dirty="0">
              <a:effectLst/>
            </a:endParaRPr>
          </a:p>
          <a:p>
            <a:pPr marL="457200" algn="l" rtl="0">
              <a:spcBef>
                <a:spcPts val="1400"/>
              </a:spcBef>
              <a:spcAft>
                <a:spcPts val="1400"/>
              </a:spcAft>
            </a:pPr>
            <a:r>
              <a:rPr lang="en-CA" sz="4900" b="0" i="0" u="none" strike="noStrike" dirty="0">
                <a:effectLst/>
              </a:rPr>
              <a:t>Zhang, X., Hou, W., &amp; Li, Y. (2021). The impact of service quality on customer satisfaction and behavioral intentions. </a:t>
            </a:r>
            <a:r>
              <a:rPr lang="en-CA" sz="4900" b="0" i="1" u="none" strike="noStrike" dirty="0">
                <a:effectLst/>
              </a:rPr>
              <a:t>Journal of Hospitality Management, 47</a:t>
            </a:r>
            <a:r>
              <a:rPr lang="en-CA" sz="4900" b="0" i="0" u="none" strike="noStrike" dirty="0">
                <a:effectLst/>
              </a:rPr>
              <a:t>(3), 25–34</a:t>
            </a:r>
          </a:p>
          <a:p>
            <a:pPr marL="457200" algn="l" rtl="0">
              <a:spcBef>
                <a:spcPts val="1400"/>
              </a:spcBef>
              <a:spcAft>
                <a:spcPts val="1400"/>
              </a:spcAft>
            </a:pPr>
            <a:br>
              <a:rPr lang="en-CA" sz="4900" b="0" i="0" u="none" strike="noStrike" dirty="0">
                <a:effectLst/>
              </a:rPr>
            </a:br>
            <a:r>
              <a:rPr lang="en-CA" sz="4900" b="0" i="0" u="none" strike="noStrike" dirty="0">
                <a:effectLst/>
              </a:rPr>
              <a:t>Yelp Inc. (2021). </a:t>
            </a:r>
            <a:r>
              <a:rPr lang="en-CA" sz="4900" b="0" i="1" u="none" strike="noStrike" dirty="0">
                <a:effectLst/>
              </a:rPr>
              <a:t>Yelp Open Dataset</a:t>
            </a:r>
            <a:r>
              <a:rPr lang="en-CA" sz="4900" b="0" i="0" u="none" strike="noStrike" dirty="0">
                <a:effectLst/>
              </a:rPr>
              <a:t>. </a:t>
            </a:r>
            <a:r>
              <a:rPr lang="en-CA" sz="4900" b="0" i="0" u="sng" strike="noStrike" dirty="0">
                <a:effectLst/>
                <a:hlinkClick r:id="rId4">
                  <a:extLst>
                    <a:ext uri="{A12FA001-AC4F-418D-AE19-62706E023703}">
                      <ahyp:hlinkClr xmlns:ahyp="http://schemas.microsoft.com/office/drawing/2018/hyperlinkcolor" val="tx"/>
                    </a:ext>
                  </a:extLst>
                </a:hlinkClick>
              </a:rPr>
              <a:t>https://www.yelp.com/dataset</a:t>
            </a:r>
            <a:endParaRPr lang="en-CA" sz="4900" b="0" i="0" u="none" strike="noStrike" dirty="0">
              <a:effectLst/>
            </a:endParaRPr>
          </a:p>
          <a:p>
            <a:pPr marL="457200" algn="l" rtl="0">
              <a:spcBef>
                <a:spcPts val="1400"/>
              </a:spcBef>
              <a:spcAft>
                <a:spcPts val="1400"/>
              </a:spcAft>
            </a:pPr>
            <a:r>
              <a:rPr lang="en-CA" sz="4900" b="0" i="0" u="none" strike="noStrike" dirty="0">
                <a:effectLst/>
              </a:rPr>
              <a:t>City of Edmonton Open Data Portal (2021). </a:t>
            </a:r>
            <a:r>
              <a:rPr lang="en-CA" sz="4900" b="0" i="1" u="none" strike="noStrike" dirty="0">
                <a:effectLst/>
              </a:rPr>
              <a:t>Edmonton Tourist Attractions Dataset</a:t>
            </a:r>
            <a:r>
              <a:rPr lang="en-CA" sz="4900" b="0" i="0" u="none" strike="noStrike" dirty="0">
                <a:effectLst/>
              </a:rPr>
              <a:t>. </a:t>
            </a:r>
            <a:r>
              <a:rPr lang="en-CA" sz="4900" b="0" i="0" u="sng" strike="noStrike" dirty="0">
                <a:effectLst/>
                <a:hlinkClick r:id="rId5">
                  <a:extLst>
                    <a:ext uri="{A12FA001-AC4F-418D-AE19-62706E023703}">
                      <ahyp:hlinkClr xmlns:ahyp="http://schemas.microsoft.com/office/drawing/2018/hyperlinkcolor" val="tx"/>
                    </a:ext>
                  </a:extLst>
                </a:hlinkClick>
              </a:rPr>
              <a:t>https://data.edmonton.ca</a:t>
            </a:r>
            <a:endParaRPr lang="en-CA" sz="4900" b="0" i="0" u="none" strike="noStrike" dirty="0">
              <a:effectLst/>
            </a:endParaRPr>
          </a:p>
          <a:p>
            <a:pPr algn="l" rtl="0"/>
            <a:r>
              <a:rPr lang="en-CA" sz="4900" b="0" i="0" u="none" strike="noStrike" dirty="0">
                <a:effectLst/>
              </a:rPr>
              <a:t>Note: The datasets used in this analysis are subject to the terms and conditions of the respective licences. The Yelp Open Dataset is used under the Yelp Dataset License Agreement, and the Edmonton Tourist Attractions Dataset is used under the Open Government License - City of Edmonton.</a:t>
            </a:r>
          </a:p>
          <a:p>
            <a:br>
              <a:rPr lang="en-CA" sz="4900" b="0" i="0" u="none" strike="noStrike" dirty="0">
                <a:solidFill>
                  <a:srgbClr val="000000"/>
                </a:solidFill>
                <a:effectLst/>
              </a:rPr>
            </a:br>
            <a:br>
              <a:rPr lang="en-CA" dirty="0"/>
            </a:br>
            <a:endParaRPr lang="en-US" dirty="0"/>
          </a:p>
        </p:txBody>
      </p:sp>
      <p:sp>
        <p:nvSpPr>
          <p:cNvPr id="4" name="Date Placeholder 3">
            <a:extLst>
              <a:ext uri="{FF2B5EF4-FFF2-40B4-BE49-F238E27FC236}">
                <a16:creationId xmlns:a16="http://schemas.microsoft.com/office/drawing/2014/main" id="{0582FAAC-1627-31DC-3EB0-8B10C8E7BFC4}"/>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40DAAC23-B7E2-F792-0F16-B859F20435D9}"/>
              </a:ext>
            </a:extLst>
          </p:cNvPr>
          <p:cNvSpPr>
            <a:spLocks noGrp="1"/>
          </p:cNvSpPr>
          <p:nvPr>
            <p:ph type="sldNum" sz="quarter" idx="4"/>
          </p:nvPr>
        </p:nvSpPr>
        <p:spPr/>
        <p:txBody>
          <a:bodyPr/>
          <a:lstStyle/>
          <a:p>
            <a:fld id="{E1497D35-93D5-5047-9160-8F9C97C9D015}" type="slidenum">
              <a:rPr lang="en-US" smtClean="0"/>
              <a:pPr/>
              <a:t>31</a:t>
            </a:fld>
            <a:endParaRPr lang="en-US" dirty="0"/>
          </a:p>
        </p:txBody>
      </p:sp>
    </p:spTree>
    <p:extLst>
      <p:ext uri="{BB962C8B-B14F-4D97-AF65-F5344CB8AC3E}">
        <p14:creationId xmlns:p14="http://schemas.microsoft.com/office/powerpoint/2010/main" val="4203902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owntown skyline Edmonton - Free Stock Photos | Life of Pix">
            <a:extLst>
              <a:ext uri="{FF2B5EF4-FFF2-40B4-BE49-F238E27FC236}">
                <a16:creationId xmlns:a16="http://schemas.microsoft.com/office/drawing/2014/main" id="{4168DD02-B7DC-59B6-39E1-DF9B977EF7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04114" y="1681781"/>
            <a:ext cx="5339886" cy="3796501"/>
          </a:xfrm>
          <a:prstGeom prst="rect">
            <a:avLst/>
          </a:prstGeom>
          <a:noFill/>
          <a:extLst>
            <a:ext uri="{909E8E84-426E-40DD-AFC4-6F175D3DCCD1}">
              <a14:hiddenFill xmlns:a14="http://schemas.microsoft.com/office/drawing/2010/main">
                <a:solidFill>
                  <a:srgbClr val="FFFFFF"/>
                </a:solidFill>
              </a14:hiddenFill>
            </a:ext>
          </a:extLst>
        </p:spPr>
      </p:pic>
      <p:sp>
        <p:nvSpPr>
          <p:cNvPr id="19468" name="Title 2">
            <a:extLst>
              <a:ext uri="{FF2B5EF4-FFF2-40B4-BE49-F238E27FC236}">
                <a16:creationId xmlns:a16="http://schemas.microsoft.com/office/drawing/2014/main" id="{EF846ECC-E10A-990B-92C5-1AE21F06271D}"/>
              </a:ext>
            </a:extLst>
          </p:cNvPr>
          <p:cNvSpPr>
            <a:spLocks noGrp="1"/>
          </p:cNvSpPr>
          <p:nvPr>
            <p:ph type="title"/>
          </p:nvPr>
        </p:nvSpPr>
        <p:spPr>
          <a:xfrm>
            <a:off x="365568" y="392415"/>
            <a:ext cx="8444818" cy="1069848"/>
          </a:xfrm>
        </p:spPr>
        <p:txBody>
          <a:bodyPr/>
          <a:lstStyle/>
          <a:p>
            <a:r>
              <a:rPr lang="en-CA" sz="2800" b="1" i="0" u="none" strike="noStrike" dirty="0">
                <a:effectLst/>
              </a:rPr>
              <a:t>Thank You, Professor!</a:t>
            </a:r>
            <a:br>
              <a:rPr lang="en-CA" sz="2800" b="1" i="0" u="none" strike="noStrike" dirty="0">
                <a:effectLst/>
              </a:rPr>
            </a:br>
            <a:endParaRPr lang="en-US" dirty="0"/>
          </a:p>
        </p:txBody>
      </p:sp>
      <p:sp>
        <p:nvSpPr>
          <p:cNvPr id="3" name="Content Placeholder 2">
            <a:extLst>
              <a:ext uri="{FF2B5EF4-FFF2-40B4-BE49-F238E27FC236}">
                <a16:creationId xmlns:a16="http://schemas.microsoft.com/office/drawing/2014/main" id="{2EEEECEA-DFBC-AFB2-7430-B30AB2D898CA}"/>
              </a:ext>
            </a:extLst>
          </p:cNvPr>
          <p:cNvSpPr>
            <a:spLocks noGrp="1"/>
          </p:cNvSpPr>
          <p:nvPr>
            <p:ph idx="1"/>
          </p:nvPr>
        </p:nvSpPr>
        <p:spPr>
          <a:xfrm>
            <a:off x="365568" y="1472184"/>
            <a:ext cx="3117135" cy="4222560"/>
          </a:xfrm>
        </p:spPr>
        <p:txBody>
          <a:bodyPr>
            <a:normAutofit/>
          </a:bodyPr>
          <a:lstStyle/>
          <a:p>
            <a:pPr marL="0" indent="0">
              <a:lnSpc>
                <a:spcPct val="90000"/>
              </a:lnSpc>
              <a:buNone/>
            </a:pPr>
            <a:endParaRPr lang="en-CA" sz="2300" b="1" i="0" u="none" strike="noStrike" dirty="0">
              <a:effectLst/>
            </a:endParaRPr>
          </a:p>
          <a:p>
            <a:pPr marL="0" indent="0">
              <a:lnSpc>
                <a:spcPct val="90000"/>
              </a:lnSpc>
              <a:buNone/>
            </a:pPr>
            <a:r>
              <a:rPr lang="en-CA" sz="2300" dirty="0"/>
              <a:t>I</a:t>
            </a:r>
            <a:r>
              <a:rPr lang="en-CA" sz="2300" b="0" i="0" u="none" strike="noStrike" dirty="0">
                <a:effectLst/>
              </a:rPr>
              <a:t> appreciate your guidance and support throughout this project.</a:t>
            </a:r>
          </a:p>
          <a:p>
            <a:pPr marL="0" indent="0">
              <a:lnSpc>
                <a:spcPct val="90000"/>
              </a:lnSpc>
              <a:buNone/>
            </a:pPr>
            <a:endParaRPr lang="en-CA" sz="2300" b="0" i="0" u="none" strike="noStrike" dirty="0">
              <a:effectLst/>
            </a:endParaRPr>
          </a:p>
          <a:p>
            <a:pPr marL="0" indent="0">
              <a:lnSpc>
                <a:spcPct val="90000"/>
              </a:lnSpc>
              <a:buNone/>
            </a:pPr>
            <a:r>
              <a:rPr lang="en-CA" sz="2300" b="0" i="0" u="none" strike="noStrike" dirty="0">
                <a:effectLst/>
              </a:rPr>
              <a:t>Looking forward to your feedback and suggestions!</a:t>
            </a:r>
            <a:endParaRPr lang="en-US" sz="2300" dirty="0"/>
          </a:p>
        </p:txBody>
      </p:sp>
      <p:sp>
        <p:nvSpPr>
          <p:cNvPr id="4" name="Date Placeholder 3">
            <a:extLst>
              <a:ext uri="{FF2B5EF4-FFF2-40B4-BE49-F238E27FC236}">
                <a16:creationId xmlns:a16="http://schemas.microsoft.com/office/drawing/2014/main" id="{9A64223B-A17A-868F-73D1-9EF950D1945F}"/>
              </a:ext>
            </a:extLst>
          </p:cNvPr>
          <p:cNvSpPr>
            <a:spLocks noGrp="1"/>
          </p:cNvSpPr>
          <p:nvPr>
            <p:ph type="dt" sz="half" idx="2"/>
          </p:nvPr>
        </p:nvSpPr>
        <p:spPr>
          <a:xfrm>
            <a:off x="5873743" y="6155267"/>
            <a:ext cx="2474383" cy="365125"/>
          </a:xfrm>
        </p:spPr>
        <p:txBody>
          <a:bodyPr anchor="ctr">
            <a:normAutofit/>
          </a:bodyPr>
          <a:lstStyle/>
          <a:p>
            <a:pPr>
              <a:spcAft>
                <a:spcPts val="600"/>
              </a:spcAft>
            </a:pPr>
            <a:fld id="{321D2AE1-B685-45A1-8C17-19D6BB8C161E}" type="datetime4">
              <a:rPr lang="en-US" smtClean="0"/>
              <a:pPr>
                <a:spcAft>
                  <a:spcPts val="600"/>
                </a:spcAft>
              </a:pPr>
              <a:t>December 4, 2024</a:t>
            </a:fld>
            <a:r>
              <a:rPr lang="en-CA"/>
              <a:t>     |</a:t>
            </a:r>
            <a:endParaRPr lang="en-US"/>
          </a:p>
        </p:txBody>
      </p:sp>
      <p:sp>
        <p:nvSpPr>
          <p:cNvPr id="5" name="Slide Number Placeholder 4">
            <a:extLst>
              <a:ext uri="{FF2B5EF4-FFF2-40B4-BE49-F238E27FC236}">
                <a16:creationId xmlns:a16="http://schemas.microsoft.com/office/drawing/2014/main" id="{B887FCE7-7B11-E317-B4CE-FC12CB646C51}"/>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1497D35-93D5-5047-9160-8F9C97C9D015}" type="slidenum">
              <a:rPr lang="en-US" smtClean="0"/>
              <a:pPr>
                <a:spcAft>
                  <a:spcPts val="600"/>
                </a:spcAft>
              </a:pPr>
              <a:t>32</a:t>
            </a:fld>
            <a:endParaRPr lang="en-US"/>
          </a:p>
        </p:txBody>
      </p:sp>
    </p:spTree>
    <p:extLst>
      <p:ext uri="{BB962C8B-B14F-4D97-AF65-F5344CB8AC3E}">
        <p14:creationId xmlns:p14="http://schemas.microsoft.com/office/powerpoint/2010/main" val="202558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9B4C6-2CE6-DDE3-4067-8EEC4F915D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3E771B-9A58-D913-41C2-D0634AE39815}"/>
              </a:ext>
            </a:extLst>
          </p:cNvPr>
          <p:cNvSpPr>
            <a:spLocks noGrp="1"/>
          </p:cNvSpPr>
          <p:nvPr>
            <p:ph type="title"/>
          </p:nvPr>
        </p:nvSpPr>
        <p:spPr>
          <a:xfrm>
            <a:off x="128588" y="392415"/>
            <a:ext cx="8681798" cy="1069848"/>
          </a:xfrm>
        </p:spPr>
        <p:txBody>
          <a:bodyPr/>
          <a:lstStyle/>
          <a:p>
            <a:r>
              <a:rPr lang="en-CA" b="1" i="0" u="none" strike="noStrike" dirty="0">
                <a:solidFill>
                  <a:srgbClr val="000000"/>
                </a:solidFill>
                <a:effectLst/>
              </a:rPr>
              <a:t>Clustering Analysis</a:t>
            </a:r>
            <a:br>
              <a:rPr lang="en-CA" b="1" i="0" u="none" strike="noStrike" dirty="0">
                <a:solidFill>
                  <a:srgbClr val="000000"/>
                </a:solidFill>
                <a:effectLst/>
              </a:rPr>
            </a:br>
            <a:br>
              <a:rPr lang="en-CA" b="1" i="0" u="none" strike="noStrike" dirty="0">
                <a:solidFill>
                  <a:srgbClr val="000000"/>
                </a:solidFill>
                <a:effectLst/>
              </a:rPr>
            </a:br>
            <a:r>
              <a:rPr lang="en-CA" sz="2000" i="0" u="none" strike="noStrike" dirty="0">
                <a:effectLst/>
              </a:rPr>
              <a:t>Understanding Restaurant Patterns</a:t>
            </a:r>
            <a:br>
              <a:rPr lang="en-CA" b="0" i="0" u="none" strike="noStrike" dirty="0">
                <a:solidFill>
                  <a:srgbClr val="000000"/>
                </a:solidFill>
                <a:effectLst/>
              </a:rPr>
            </a:br>
            <a:endParaRPr lang="en-US" dirty="0"/>
          </a:p>
        </p:txBody>
      </p:sp>
      <p:sp>
        <p:nvSpPr>
          <p:cNvPr id="4" name="Content Placeholder 3">
            <a:extLst>
              <a:ext uri="{FF2B5EF4-FFF2-40B4-BE49-F238E27FC236}">
                <a16:creationId xmlns:a16="http://schemas.microsoft.com/office/drawing/2014/main" id="{D6B9D550-83B9-AD45-BF33-8DFB407BF4A6}"/>
              </a:ext>
            </a:extLst>
          </p:cNvPr>
          <p:cNvSpPr>
            <a:spLocks noGrp="1"/>
          </p:cNvSpPr>
          <p:nvPr>
            <p:ph idx="1"/>
          </p:nvPr>
        </p:nvSpPr>
        <p:spPr>
          <a:xfrm>
            <a:off x="365568" y="1472184"/>
            <a:ext cx="3934970" cy="4493187"/>
          </a:xfrm>
        </p:spPr>
        <p:txBody>
          <a:bodyPr>
            <a:normAutofit/>
          </a:bodyPr>
          <a:lstStyle/>
          <a:p>
            <a:pPr algn="l">
              <a:buFont typeface="Arial" panose="020B0604020202020204" pitchFamily="34" charset="0"/>
              <a:buChar char="•"/>
            </a:pPr>
            <a:r>
              <a:rPr lang="en-CA" b="1" i="0" u="none" strike="noStrike" dirty="0">
                <a:solidFill>
                  <a:srgbClr val="000000"/>
                </a:solidFill>
                <a:effectLst/>
              </a:rPr>
              <a:t>Methodology</a:t>
            </a:r>
            <a:r>
              <a:rPr lang="en-CA" b="0" i="0" u="none" strike="noStrike" dirty="0">
                <a:solidFill>
                  <a:srgbClr val="000000"/>
                </a:solidFill>
                <a:effectLst/>
              </a:rPr>
              <a:t>:</a:t>
            </a:r>
          </a:p>
          <a:p>
            <a:pPr marL="742950" lvl="1" indent="-285750" algn="l">
              <a:buFont typeface="Arial" panose="020B0604020202020204" pitchFamily="34" charset="0"/>
              <a:buChar char="•"/>
            </a:pPr>
            <a:r>
              <a:rPr lang="en-CA" sz="1800" b="0" i="0" u="none" strike="noStrike" dirty="0">
                <a:solidFill>
                  <a:srgbClr val="000000"/>
                </a:solidFill>
                <a:effectLst/>
              </a:rPr>
              <a:t>Applied </a:t>
            </a:r>
            <a:r>
              <a:rPr lang="en-CA" sz="1800" b="1" i="0" u="none" strike="noStrike" dirty="0">
                <a:solidFill>
                  <a:srgbClr val="000000"/>
                </a:solidFill>
                <a:effectLst/>
              </a:rPr>
              <a:t>K-Means</a:t>
            </a:r>
            <a:r>
              <a:rPr lang="en-CA" sz="1800" b="0" i="0" u="none" strike="noStrike" dirty="0">
                <a:solidFill>
                  <a:srgbClr val="000000"/>
                </a:solidFill>
                <a:effectLst/>
              </a:rPr>
              <a:t> clustering.</a:t>
            </a:r>
          </a:p>
          <a:p>
            <a:pPr marL="742950" lvl="1" indent="-285750">
              <a:buFont typeface="Arial" panose="020B0604020202020204" pitchFamily="34" charset="0"/>
              <a:buChar char="•"/>
            </a:pPr>
            <a:r>
              <a:rPr lang="en-CA" sz="1800" b="0" i="0" u="none" strike="noStrike" dirty="0">
                <a:solidFill>
                  <a:srgbClr val="000000"/>
                </a:solidFill>
                <a:effectLst/>
              </a:rPr>
              <a:t>Analyzed geographic coordinates and ratings.</a:t>
            </a:r>
          </a:p>
          <a:p>
            <a:pPr lvl="1" indent="0" algn="l">
              <a:buNone/>
            </a:pPr>
            <a:endParaRPr lang="en-CA" sz="1800" b="0" i="0" u="none" strike="noStrike" dirty="0">
              <a:solidFill>
                <a:srgbClr val="000000"/>
              </a:solidFill>
              <a:effectLst/>
            </a:endParaRPr>
          </a:p>
          <a:p>
            <a:pPr algn="l">
              <a:buFont typeface="Arial" panose="020B0604020202020204" pitchFamily="34" charset="0"/>
              <a:buChar char="•"/>
            </a:pPr>
            <a:r>
              <a:rPr lang="en-CA" b="1" i="0" u="none" strike="noStrike" dirty="0">
                <a:solidFill>
                  <a:srgbClr val="000000"/>
                </a:solidFill>
                <a:effectLst/>
              </a:rPr>
              <a:t>Results</a:t>
            </a:r>
            <a:r>
              <a:rPr lang="en-CA" b="0" i="0" u="none" strike="noStrike" dirty="0">
                <a:solidFill>
                  <a:srgbClr val="000000"/>
                </a:solidFill>
                <a:effectLst/>
              </a:rPr>
              <a:t>:</a:t>
            </a:r>
          </a:p>
          <a:p>
            <a:pPr marL="742950" lvl="1" indent="-285750" algn="l">
              <a:buFont typeface="Arial" panose="020B0604020202020204" pitchFamily="34" charset="0"/>
              <a:buChar char="•"/>
            </a:pPr>
            <a:r>
              <a:rPr lang="en-CA" sz="1800" b="0" i="0" u="none" strike="noStrike" dirty="0">
                <a:solidFill>
                  <a:srgbClr val="000000"/>
                </a:solidFill>
                <a:effectLst/>
              </a:rPr>
              <a:t>Optimal clusters: </a:t>
            </a:r>
            <a:r>
              <a:rPr lang="en-CA" sz="1800" b="1" i="0" u="none" strike="noStrike" dirty="0">
                <a:solidFill>
                  <a:srgbClr val="000000"/>
                </a:solidFill>
                <a:effectLst/>
              </a:rPr>
              <a:t>6</a:t>
            </a:r>
            <a:r>
              <a:rPr lang="en-CA" sz="1800" b="0" i="0" u="none" strike="noStrike" dirty="0">
                <a:solidFill>
                  <a:srgbClr val="000000"/>
                </a:solidFill>
                <a:effectLst/>
              </a:rPr>
              <a:t> (determined by Elbow and silhouette Method).</a:t>
            </a:r>
          </a:p>
          <a:p>
            <a:pPr lvl="1" indent="0" algn="l">
              <a:buNone/>
            </a:pPr>
            <a:endParaRPr lang="en-CA" sz="1800" b="0" i="0" u="none" strike="noStrike" dirty="0">
              <a:solidFill>
                <a:srgbClr val="000000"/>
              </a:solidFill>
              <a:effectLst/>
            </a:endParaRPr>
          </a:p>
          <a:p>
            <a:r>
              <a:rPr lang="en-CA" sz="1800" b="1" i="0" u="none" strike="noStrike" dirty="0">
                <a:solidFill>
                  <a:srgbClr val="FF0000"/>
                </a:solidFill>
                <a:effectLst/>
              </a:rPr>
              <a:t>High-rated </a:t>
            </a:r>
            <a:r>
              <a:rPr lang="en-CA" sz="1800" b="1" i="0" u="none" strike="noStrike" dirty="0">
                <a:effectLst/>
              </a:rPr>
              <a:t>clusters often near tourist spots.</a:t>
            </a:r>
          </a:p>
        </p:txBody>
      </p:sp>
      <p:sp>
        <p:nvSpPr>
          <p:cNvPr id="5" name="Date Placeholder 4">
            <a:extLst>
              <a:ext uri="{FF2B5EF4-FFF2-40B4-BE49-F238E27FC236}">
                <a16:creationId xmlns:a16="http://schemas.microsoft.com/office/drawing/2014/main" id="{4AE905FC-5B9E-F9FB-7595-BCE37AC90C05}"/>
              </a:ext>
            </a:extLst>
          </p:cNvPr>
          <p:cNvSpPr>
            <a:spLocks noGrp="1"/>
          </p:cNvSpPr>
          <p:nvPr>
            <p:ph type="dt" sz="half" idx="2"/>
          </p:nvPr>
        </p:nvSpPr>
        <p:spPr/>
        <p:txBody>
          <a:bodyPr/>
          <a:lstStyle/>
          <a:p>
            <a:fld id="{3D0BB221-354A-484A-903F-3F013EC2DF92}" type="datetime4">
              <a:rPr lang="en-US" smtClean="0"/>
              <a:t>December 4, 2024</a:t>
            </a:fld>
            <a:r>
              <a:rPr lang="en-CA"/>
              <a:t>     |</a:t>
            </a:r>
            <a:endParaRPr lang="en-US" dirty="0"/>
          </a:p>
        </p:txBody>
      </p:sp>
      <p:sp>
        <p:nvSpPr>
          <p:cNvPr id="6" name="Slide Number Placeholder 5">
            <a:extLst>
              <a:ext uri="{FF2B5EF4-FFF2-40B4-BE49-F238E27FC236}">
                <a16:creationId xmlns:a16="http://schemas.microsoft.com/office/drawing/2014/main" id="{648406B2-BC9D-FDC8-C24B-5610FE29A960}"/>
              </a:ext>
            </a:extLst>
          </p:cNvPr>
          <p:cNvSpPr>
            <a:spLocks noGrp="1"/>
          </p:cNvSpPr>
          <p:nvPr>
            <p:ph type="sldNum" sz="quarter" idx="4"/>
          </p:nvPr>
        </p:nvSpPr>
        <p:spPr/>
        <p:txBody>
          <a:bodyPr/>
          <a:lstStyle/>
          <a:p>
            <a:fld id="{E9E0D846-2D6A-8643-B2BF-83884A821236}" type="slidenum">
              <a:rPr lang="en-US" smtClean="0"/>
              <a:pPr/>
              <a:t>4</a:t>
            </a:fld>
            <a:endParaRPr lang="en-US" dirty="0"/>
          </a:p>
        </p:txBody>
      </p:sp>
      <p:pic>
        <p:nvPicPr>
          <p:cNvPr id="11" name="Picture Placeholder 10">
            <a:extLst>
              <a:ext uri="{FF2B5EF4-FFF2-40B4-BE49-F238E27FC236}">
                <a16:creationId xmlns:a16="http://schemas.microsoft.com/office/drawing/2014/main" id="{3BF0AA82-D07C-E379-3674-40804239AF39}"/>
              </a:ext>
            </a:extLst>
          </p:cNvPr>
          <p:cNvPicPr>
            <a:picLocks noGrp="1" noChangeAspect="1"/>
          </p:cNvPicPr>
          <p:nvPr>
            <p:ph type="pic" sz="quarter" idx="11"/>
          </p:nvPr>
        </p:nvPicPr>
        <p:blipFill>
          <a:blip r:embed="rId2"/>
          <a:srcRect l="6917" r="6917"/>
          <a:stretch>
            <a:fillRect/>
          </a:stretch>
        </p:blipFill>
        <p:spPr>
          <a:xfrm>
            <a:off x="5370513" y="1465263"/>
            <a:ext cx="3773487" cy="1641475"/>
          </a:xfrm>
          <a:prstGeom prst="rect">
            <a:avLst/>
          </a:prstGeom>
        </p:spPr>
      </p:pic>
      <p:pic>
        <p:nvPicPr>
          <p:cNvPr id="13" name="Picture 12">
            <a:extLst>
              <a:ext uri="{FF2B5EF4-FFF2-40B4-BE49-F238E27FC236}">
                <a16:creationId xmlns:a16="http://schemas.microsoft.com/office/drawing/2014/main" id="{49E2044F-8509-5E3B-A22A-05337C9BD8DE}"/>
              </a:ext>
            </a:extLst>
          </p:cNvPr>
          <p:cNvPicPr>
            <a:picLocks noChangeAspect="1"/>
          </p:cNvPicPr>
          <p:nvPr/>
        </p:nvPicPr>
        <p:blipFill>
          <a:blip r:embed="rId3"/>
          <a:stretch>
            <a:fillRect/>
          </a:stretch>
        </p:blipFill>
        <p:spPr>
          <a:xfrm>
            <a:off x="5588000" y="3265911"/>
            <a:ext cx="2870200" cy="2126826"/>
          </a:xfrm>
          <a:prstGeom prst="rect">
            <a:avLst/>
          </a:prstGeom>
        </p:spPr>
      </p:pic>
    </p:spTree>
    <p:extLst>
      <p:ext uri="{BB962C8B-B14F-4D97-AF65-F5344CB8AC3E}">
        <p14:creationId xmlns:p14="http://schemas.microsoft.com/office/powerpoint/2010/main" val="2803272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graph with colorful dots&#10;&#10;Description automatically generated">
            <a:extLst>
              <a:ext uri="{FF2B5EF4-FFF2-40B4-BE49-F238E27FC236}">
                <a16:creationId xmlns:a16="http://schemas.microsoft.com/office/drawing/2014/main" id="{EE4CBC1C-7DF2-F0C8-E425-89071B417E47}"/>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l="24773" r="17041" b="-1"/>
          <a:stretch/>
        </p:blipFill>
        <p:spPr bwMode="auto">
          <a:xfrm>
            <a:off x="4034784" y="2087634"/>
            <a:ext cx="4623026" cy="43719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map with many colorful pins&#10;&#10;Description automatically generated">
            <a:extLst>
              <a:ext uri="{FF2B5EF4-FFF2-40B4-BE49-F238E27FC236}">
                <a16:creationId xmlns:a16="http://schemas.microsoft.com/office/drawing/2014/main" id="{CC8F069A-79B2-323D-21B1-7504E9D83626}"/>
              </a:ext>
            </a:extLst>
          </p:cNvPr>
          <p:cNvPicPr>
            <a:picLocks noChangeAspect="1"/>
          </p:cNvPicPr>
          <p:nvPr/>
        </p:nvPicPr>
        <p:blipFill>
          <a:blip r:embed="rId3">
            <a:extLst>
              <a:ext uri="{28A0092B-C50C-407E-A947-70E740481C1C}">
                <a14:useLocalDpi xmlns:a14="http://schemas.microsoft.com/office/drawing/2010/main" val="0"/>
              </a:ext>
            </a:extLst>
          </a:blip>
          <a:srcRect l="24917" r="37171" b="1"/>
          <a:stretch/>
        </p:blipFill>
        <p:spPr>
          <a:xfrm>
            <a:off x="-1" y="2475219"/>
            <a:ext cx="3788229" cy="4045171"/>
          </a:xfrm>
          <a:prstGeom prst="rect">
            <a:avLst/>
          </a:prstGeom>
          <a:noFill/>
        </p:spPr>
      </p:pic>
      <p:sp>
        <p:nvSpPr>
          <p:cNvPr id="3" name="Date Placeholder 2">
            <a:extLst>
              <a:ext uri="{FF2B5EF4-FFF2-40B4-BE49-F238E27FC236}">
                <a16:creationId xmlns:a16="http://schemas.microsoft.com/office/drawing/2014/main" id="{4DB27672-053C-E4AA-0621-7075B2F2F6F2}"/>
              </a:ext>
            </a:extLst>
          </p:cNvPr>
          <p:cNvSpPr>
            <a:spLocks noGrp="1"/>
          </p:cNvSpPr>
          <p:nvPr>
            <p:ph type="dt" sz="half" idx="2"/>
          </p:nvPr>
        </p:nvSpPr>
        <p:spPr>
          <a:xfrm>
            <a:off x="6021910" y="6155267"/>
            <a:ext cx="2326216" cy="365125"/>
          </a:xfrm>
        </p:spPr>
        <p:txBody>
          <a:bodyPr anchor="ctr">
            <a:normAutofit/>
          </a:bodyPr>
          <a:lstStyle/>
          <a:p>
            <a:pPr>
              <a:spcAft>
                <a:spcPts val="600"/>
              </a:spcAft>
            </a:pPr>
            <a:fld id="{A87E2521-8D4C-43D8-8050-E9383E9BB2E8}" type="datetime4">
              <a:rPr lang="en-US" smtClean="0"/>
              <a:pPr>
                <a:spcAft>
                  <a:spcPts val="600"/>
                </a:spcAft>
              </a:pPr>
              <a:t>December 4, 2024</a:t>
            </a:fld>
            <a:r>
              <a:rPr lang="en-CA"/>
              <a:t>     |</a:t>
            </a:r>
            <a:endParaRPr lang="en-US"/>
          </a:p>
        </p:txBody>
      </p:sp>
      <p:sp>
        <p:nvSpPr>
          <p:cNvPr id="4" name="Slide Number Placeholder 3">
            <a:extLst>
              <a:ext uri="{FF2B5EF4-FFF2-40B4-BE49-F238E27FC236}">
                <a16:creationId xmlns:a16="http://schemas.microsoft.com/office/drawing/2014/main" id="{54F08299-758A-EB50-EC92-D49AF6242E11}"/>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9E0D846-2D6A-8643-B2BF-83884A821236}" type="slidenum">
              <a:rPr lang="en-US" smtClean="0"/>
              <a:pPr>
                <a:spcAft>
                  <a:spcPts val="600"/>
                </a:spcAft>
              </a:pPr>
              <a:t>5</a:t>
            </a:fld>
            <a:endParaRPr lang="en-US"/>
          </a:p>
        </p:txBody>
      </p:sp>
      <p:sp>
        <p:nvSpPr>
          <p:cNvPr id="9" name="TextBox 8">
            <a:extLst>
              <a:ext uri="{FF2B5EF4-FFF2-40B4-BE49-F238E27FC236}">
                <a16:creationId xmlns:a16="http://schemas.microsoft.com/office/drawing/2014/main" id="{9AE04648-9F0C-28DD-93B6-2968ACBF9561}"/>
              </a:ext>
            </a:extLst>
          </p:cNvPr>
          <p:cNvSpPr txBox="1"/>
          <p:nvPr/>
        </p:nvSpPr>
        <p:spPr>
          <a:xfrm>
            <a:off x="4329113" y="757239"/>
            <a:ext cx="6041784" cy="984885"/>
          </a:xfrm>
          <a:prstGeom prst="rect">
            <a:avLst/>
          </a:prstGeom>
          <a:noFill/>
        </p:spPr>
        <p:txBody>
          <a:bodyPr wrap="square" rtlCol="0">
            <a:spAutoFit/>
          </a:bodyPr>
          <a:lstStyle/>
          <a:p>
            <a:r>
              <a:rPr lang="en-CA" sz="1800" b="1" i="0" u="none" strike="noStrike" dirty="0">
                <a:solidFill>
                  <a:srgbClr val="00B050"/>
                </a:solidFill>
                <a:effectLst/>
              </a:rPr>
              <a:t>Limitations</a:t>
            </a:r>
            <a:r>
              <a:rPr lang="en-CA" sz="1800" b="0" i="0" u="none" strike="noStrike" dirty="0">
                <a:solidFill>
                  <a:srgbClr val="00B050"/>
                </a:solidFill>
                <a:effectLst/>
              </a:rPr>
              <a:t>:</a:t>
            </a:r>
            <a:br>
              <a:rPr lang="en-CA" sz="1800" b="0" i="0" u="none" strike="noStrike" dirty="0">
                <a:solidFill>
                  <a:srgbClr val="000000"/>
                </a:solidFill>
                <a:effectLst/>
              </a:rPr>
            </a:br>
            <a:r>
              <a:rPr lang="en-CA" sz="1600" b="0" i="0" u="none" strike="noStrike" dirty="0">
                <a:solidFill>
                  <a:srgbClr val="000000"/>
                </a:solidFill>
                <a:effectLst/>
              </a:rPr>
              <a:t>K-Means assumes circular clusters, which may not align </a:t>
            </a:r>
          </a:p>
          <a:p>
            <a:r>
              <a:rPr lang="en-CA" sz="1600" b="0" i="0" u="none" strike="noStrike" dirty="0">
                <a:solidFill>
                  <a:srgbClr val="000000"/>
                </a:solidFill>
                <a:effectLst/>
              </a:rPr>
              <a:t>with real-world geography</a:t>
            </a:r>
            <a:r>
              <a:rPr lang="en-CA" sz="2400" b="0" i="0" u="none" strike="noStrike" dirty="0">
                <a:solidFill>
                  <a:srgbClr val="000000"/>
                </a:solidFill>
                <a:effectLst/>
              </a:rPr>
              <a:t>.</a:t>
            </a:r>
            <a:endParaRPr lang="en-US" dirty="0"/>
          </a:p>
        </p:txBody>
      </p:sp>
      <p:sp>
        <p:nvSpPr>
          <p:cNvPr id="11" name="TextBox 10">
            <a:extLst>
              <a:ext uri="{FF2B5EF4-FFF2-40B4-BE49-F238E27FC236}">
                <a16:creationId xmlns:a16="http://schemas.microsoft.com/office/drawing/2014/main" id="{93BC41E8-F034-9C82-C81F-49FF52FDEA14}"/>
              </a:ext>
            </a:extLst>
          </p:cNvPr>
          <p:cNvSpPr txBox="1"/>
          <p:nvPr/>
        </p:nvSpPr>
        <p:spPr>
          <a:xfrm>
            <a:off x="217714" y="228450"/>
            <a:ext cx="3352800" cy="2246769"/>
          </a:xfrm>
          <a:prstGeom prst="rect">
            <a:avLst/>
          </a:prstGeom>
          <a:noFill/>
        </p:spPr>
        <p:txBody>
          <a:bodyPr wrap="square" rtlCol="0">
            <a:spAutoFit/>
          </a:bodyPr>
          <a:lstStyle/>
          <a:p>
            <a:br>
              <a:rPr lang="en-CA" sz="1400" b="0" i="0" u="none" strike="noStrike" dirty="0">
                <a:solidFill>
                  <a:srgbClr val="000000"/>
                </a:solidFill>
                <a:effectLst/>
              </a:rPr>
            </a:br>
            <a:r>
              <a:rPr lang="en-CA" sz="1400" b="1" i="0" u="none" strike="noStrike" dirty="0">
                <a:solidFill>
                  <a:srgbClr val="000000"/>
                </a:solidFill>
                <a:effectLst/>
              </a:rPr>
              <a:t>Tool Used: </a:t>
            </a:r>
            <a:r>
              <a:rPr lang="en-CA" sz="1400" i="0" u="none" strike="noStrike" dirty="0">
                <a:solidFill>
                  <a:srgbClr val="000000"/>
                </a:solidFill>
                <a:effectLst/>
              </a:rPr>
              <a:t>Folium.</a:t>
            </a:r>
            <a:br>
              <a:rPr lang="en-CA" sz="1400" b="1" i="0" u="none" strike="noStrike" dirty="0">
                <a:solidFill>
                  <a:srgbClr val="000000"/>
                </a:solidFill>
                <a:effectLst/>
              </a:rPr>
            </a:br>
            <a:br>
              <a:rPr lang="en-CA" sz="1400" b="0" i="0" u="none" strike="noStrike" dirty="0">
                <a:solidFill>
                  <a:srgbClr val="000000"/>
                </a:solidFill>
                <a:effectLst/>
              </a:rPr>
            </a:br>
            <a:r>
              <a:rPr lang="en-CA" sz="1400" b="1" i="0" u="none" strike="noStrike" dirty="0">
                <a:solidFill>
                  <a:srgbClr val="000000"/>
                </a:solidFill>
                <a:effectLst/>
              </a:rPr>
              <a:t>High-Rated Areas</a:t>
            </a:r>
            <a:r>
              <a:rPr lang="en-CA" sz="1400" b="0" i="0" u="none" strike="noStrike" dirty="0">
                <a:solidFill>
                  <a:srgbClr val="000000"/>
                </a:solidFill>
                <a:effectLst/>
              </a:rPr>
              <a:t>: Near attractions (</a:t>
            </a:r>
            <a:r>
              <a:rPr lang="en-CA" sz="1400" b="0" i="0" u="none" strike="noStrike" dirty="0">
                <a:solidFill>
                  <a:srgbClr val="00B050"/>
                </a:solidFill>
                <a:effectLst/>
              </a:rPr>
              <a:t>green </a:t>
            </a:r>
            <a:r>
              <a:rPr lang="en-CA" sz="1400" b="0" i="0" u="none" strike="noStrike" dirty="0">
                <a:solidFill>
                  <a:srgbClr val="000000"/>
                </a:solidFill>
                <a:effectLst/>
              </a:rPr>
              <a:t>markers).</a:t>
            </a:r>
            <a:br>
              <a:rPr lang="en-CA" sz="1400" b="0" i="0" u="none" strike="noStrike" dirty="0">
                <a:solidFill>
                  <a:srgbClr val="000000"/>
                </a:solidFill>
                <a:effectLst/>
              </a:rPr>
            </a:br>
            <a:r>
              <a:rPr lang="en-CA" sz="1400" b="1" i="0" u="none" strike="noStrike" dirty="0">
                <a:solidFill>
                  <a:srgbClr val="000000"/>
                </a:solidFill>
                <a:effectLst/>
              </a:rPr>
              <a:t>Moderate Ratings</a:t>
            </a:r>
            <a:r>
              <a:rPr lang="en-CA" sz="1400" b="0" i="0" u="none" strike="noStrike" dirty="0">
                <a:solidFill>
                  <a:srgbClr val="000000"/>
                </a:solidFill>
                <a:effectLst/>
              </a:rPr>
              <a:t>: Suburban clusters (</a:t>
            </a:r>
            <a:r>
              <a:rPr lang="en-CA" sz="1400" b="0" i="0" u="none" strike="noStrike" dirty="0">
                <a:solidFill>
                  <a:schemeClr val="tx2"/>
                </a:solidFill>
                <a:effectLst/>
              </a:rPr>
              <a:t>blue</a:t>
            </a:r>
            <a:r>
              <a:rPr lang="en-CA" sz="1400" b="0" i="0" u="none" strike="noStrike" dirty="0">
                <a:solidFill>
                  <a:srgbClr val="000000"/>
                </a:solidFill>
                <a:effectLst/>
              </a:rPr>
              <a:t> markers).</a:t>
            </a:r>
            <a:br>
              <a:rPr lang="en-CA" sz="1400" b="0" i="0" u="none" strike="noStrike" dirty="0">
                <a:solidFill>
                  <a:srgbClr val="000000"/>
                </a:solidFill>
                <a:effectLst/>
              </a:rPr>
            </a:br>
            <a:r>
              <a:rPr lang="en-CA" sz="1400" b="1" i="0" u="none" strike="noStrike" dirty="0">
                <a:solidFill>
                  <a:srgbClr val="000000"/>
                </a:solidFill>
                <a:effectLst/>
              </a:rPr>
              <a:t>Low Ratings</a:t>
            </a:r>
            <a:r>
              <a:rPr lang="en-CA" sz="1400" b="0" i="0" u="none" strike="noStrike" dirty="0">
                <a:solidFill>
                  <a:srgbClr val="000000"/>
                </a:solidFill>
                <a:effectLst/>
              </a:rPr>
              <a:t>: Farther from attractions (</a:t>
            </a:r>
            <a:r>
              <a:rPr lang="en-CA" sz="1400" b="0" i="0" u="none" strike="noStrike" dirty="0">
                <a:solidFill>
                  <a:srgbClr val="7030A0"/>
                </a:solidFill>
                <a:effectLst/>
              </a:rPr>
              <a:t>purple</a:t>
            </a:r>
            <a:r>
              <a:rPr lang="en-CA" sz="1400" b="0" i="0" u="none" strike="noStrike" dirty="0">
                <a:solidFill>
                  <a:srgbClr val="000000"/>
                </a:solidFill>
                <a:effectLst/>
              </a:rPr>
              <a:t> markers).</a:t>
            </a:r>
            <a:br>
              <a:rPr lang="en-CA" sz="1400" b="0" i="0" u="none" strike="noStrike" dirty="0">
                <a:solidFill>
                  <a:srgbClr val="000000"/>
                </a:solidFill>
                <a:effectLst/>
              </a:rPr>
            </a:br>
            <a:endParaRPr lang="en-US" sz="1400" dirty="0"/>
          </a:p>
        </p:txBody>
      </p:sp>
    </p:spTree>
    <p:extLst>
      <p:ext uri="{BB962C8B-B14F-4D97-AF65-F5344CB8AC3E}">
        <p14:creationId xmlns:p14="http://schemas.microsoft.com/office/powerpoint/2010/main" val="13636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5553-3326-40F8-2C91-76CB7AC73F96}"/>
              </a:ext>
            </a:extLst>
          </p:cNvPr>
          <p:cNvSpPr>
            <a:spLocks noGrp="1"/>
          </p:cNvSpPr>
          <p:nvPr>
            <p:ph type="ctrTitle"/>
          </p:nvPr>
        </p:nvSpPr>
        <p:spPr>
          <a:xfrm>
            <a:off x="0" y="1"/>
            <a:ext cx="9444037" cy="7186612"/>
          </a:xfrm>
        </p:spPr>
        <p:txBody>
          <a:bodyPr/>
          <a:lstStyle/>
          <a:p>
            <a:pPr>
              <a:lnSpc>
                <a:spcPct val="100000"/>
              </a:lnSpc>
            </a:pPr>
            <a:r>
              <a:rPr lang="en-CA" sz="2400" b="1" i="0" u="none" strike="noStrike" dirty="0">
                <a:solidFill>
                  <a:srgbClr val="000000"/>
                </a:solidFill>
                <a:effectLst/>
              </a:rPr>
              <a:t>Research Question 1 - Understanding Customer Sentiments</a:t>
            </a:r>
            <a:br>
              <a:rPr lang="en-CA" sz="1600" b="1" i="0" u="none" strike="noStrike" dirty="0">
                <a:solidFill>
                  <a:srgbClr val="000000"/>
                </a:solidFill>
                <a:effectLst/>
              </a:rPr>
            </a:br>
            <a:br>
              <a:rPr lang="en-CA" sz="1600" b="1" i="0" u="none" strike="noStrike" dirty="0">
                <a:solidFill>
                  <a:srgbClr val="000000"/>
                </a:solidFill>
                <a:effectLst/>
              </a:rPr>
            </a:br>
            <a:br>
              <a:rPr lang="en-CA" sz="1600" b="0" i="0" u="none" strike="noStrike" dirty="0">
                <a:solidFill>
                  <a:srgbClr val="000000"/>
                </a:solidFill>
                <a:effectLst/>
              </a:rPr>
            </a:br>
            <a:r>
              <a:rPr lang="en-CA" sz="1800" b="1" i="0" u="none" strike="noStrike" dirty="0">
                <a:solidFill>
                  <a:srgbClr val="00B050"/>
                </a:solidFill>
                <a:effectLst/>
              </a:rPr>
              <a:t>Objective</a:t>
            </a:r>
            <a:r>
              <a:rPr lang="en-CA" sz="1600" b="0" i="0" u="none" strike="noStrike" dirty="0">
                <a:solidFill>
                  <a:srgbClr val="000000"/>
                </a:solidFill>
                <a:effectLst/>
              </a:rPr>
              <a:t>: Identify dominant sentiments in Yelp reviews for restaurants near Edmonton's tourist spots.</a:t>
            </a:r>
            <a:br>
              <a:rPr lang="en-CA" sz="1600" b="0" i="0" u="none" strike="noStrike" dirty="0">
                <a:solidFill>
                  <a:srgbClr val="000000"/>
                </a:solidFill>
                <a:effectLst/>
              </a:rPr>
            </a:br>
            <a:br>
              <a:rPr lang="en-CA" sz="1600" b="0" i="0" u="none" strike="noStrike" dirty="0">
                <a:solidFill>
                  <a:srgbClr val="000000"/>
                </a:solidFill>
                <a:effectLst/>
              </a:rPr>
            </a:br>
            <a:br>
              <a:rPr lang="en-CA" sz="1600" b="0" i="0" u="none" strike="noStrike" dirty="0">
                <a:solidFill>
                  <a:srgbClr val="000000"/>
                </a:solidFill>
                <a:effectLst/>
              </a:rPr>
            </a:br>
            <a:r>
              <a:rPr lang="en-CA" sz="1800" i="0" u="none" strike="noStrike" dirty="0">
                <a:solidFill>
                  <a:srgbClr val="00B050"/>
                </a:solidFill>
                <a:effectLst/>
              </a:rPr>
              <a:t>Focus:</a:t>
            </a:r>
            <a:br>
              <a:rPr lang="en-CA" sz="1600" b="0" i="0" u="none" strike="noStrike" dirty="0">
                <a:solidFill>
                  <a:srgbClr val="000000"/>
                </a:solidFill>
                <a:effectLst/>
              </a:rPr>
            </a:br>
            <a:r>
              <a:rPr lang="en-CA" sz="1600" b="0" i="0" u="none" strike="noStrike" dirty="0">
                <a:solidFill>
                  <a:srgbClr val="000000"/>
                </a:solidFill>
                <a:effectLst/>
              </a:rPr>
              <a:t>Analyze sentiment distribution.</a:t>
            </a:r>
            <a:br>
              <a:rPr lang="en-CA" sz="1600" b="0" i="0" u="none" strike="noStrike" dirty="0">
                <a:solidFill>
                  <a:srgbClr val="000000"/>
                </a:solidFill>
                <a:effectLst/>
              </a:rPr>
            </a:br>
            <a:r>
              <a:rPr lang="en-CA" sz="1600" b="0" i="0" u="none" strike="noStrike" dirty="0">
                <a:solidFill>
                  <a:srgbClr val="000000"/>
                </a:solidFill>
                <a:effectLst/>
              </a:rPr>
              <a:t>Evaluate model performance in capturing nuanced trends.</a:t>
            </a:r>
            <a:br>
              <a:rPr lang="en-CA" sz="1600" b="0" i="0" u="none" strike="noStrike" dirty="0">
                <a:solidFill>
                  <a:srgbClr val="000000"/>
                </a:solidFill>
                <a:effectLst/>
              </a:rPr>
            </a:br>
            <a:br>
              <a:rPr lang="en-CA" sz="1600" b="0" i="0" u="none" strike="noStrike" dirty="0">
                <a:solidFill>
                  <a:srgbClr val="000000"/>
                </a:solidFill>
                <a:effectLst/>
              </a:rPr>
            </a:br>
            <a:r>
              <a:rPr lang="en-CA" sz="1800" b="1" i="0" u="none" strike="noStrike" dirty="0">
                <a:solidFill>
                  <a:srgbClr val="00B050"/>
                </a:solidFill>
                <a:effectLst/>
              </a:rPr>
              <a:t>Models Used</a:t>
            </a:r>
            <a:r>
              <a:rPr lang="en-CA" sz="1800" b="0" i="0" u="none" strike="noStrike" dirty="0">
                <a:solidFill>
                  <a:srgbClr val="00B050"/>
                </a:solidFill>
                <a:effectLst/>
              </a:rPr>
              <a:t>:</a:t>
            </a:r>
            <a:br>
              <a:rPr lang="en-CA" sz="1600" b="0" i="0" u="none" strike="noStrike" dirty="0">
                <a:solidFill>
                  <a:srgbClr val="000000"/>
                </a:solidFill>
                <a:effectLst/>
              </a:rPr>
            </a:br>
            <a:br>
              <a:rPr lang="en-CA" sz="1600" b="0" i="0" u="none" strike="noStrike" dirty="0">
                <a:solidFill>
                  <a:srgbClr val="000000"/>
                </a:solidFill>
                <a:effectLst/>
              </a:rPr>
            </a:br>
            <a:r>
              <a:rPr lang="en-CA" sz="1600" b="1" i="0" u="none" strike="noStrike" dirty="0">
                <a:solidFill>
                  <a:srgbClr val="000000"/>
                </a:solidFill>
                <a:effectLst/>
              </a:rPr>
              <a:t>BERT</a:t>
            </a:r>
            <a:r>
              <a:rPr lang="en-CA" sz="1600" b="0" i="0" u="none" strike="noStrike" dirty="0">
                <a:solidFill>
                  <a:srgbClr val="000000"/>
                </a:solidFill>
                <a:effectLst/>
              </a:rPr>
              <a:t>: Complex reviews, sarcasm, mixed emotions.</a:t>
            </a:r>
            <a:br>
              <a:rPr lang="en-CA" sz="1600" b="0" i="0" u="none" strike="noStrike" dirty="0">
                <a:solidFill>
                  <a:srgbClr val="000000"/>
                </a:solidFill>
                <a:effectLst/>
              </a:rPr>
            </a:br>
            <a:r>
              <a:rPr lang="en-CA" sz="1600" b="1" i="0" u="none" strike="noStrike" dirty="0">
                <a:solidFill>
                  <a:srgbClr val="000000"/>
                </a:solidFill>
                <a:effectLst/>
              </a:rPr>
              <a:t>VADER</a:t>
            </a:r>
            <a:r>
              <a:rPr lang="en-CA" sz="1600" b="0" i="0" u="none" strike="noStrike" dirty="0">
                <a:solidFill>
                  <a:srgbClr val="000000"/>
                </a:solidFill>
                <a:effectLst/>
              </a:rPr>
              <a:t>: Lexicon-based, effective for short reviews.</a:t>
            </a:r>
            <a:br>
              <a:rPr lang="en-CA" sz="1600" b="0" i="0" u="none" strike="noStrike" dirty="0">
                <a:solidFill>
                  <a:srgbClr val="000000"/>
                </a:solidFill>
                <a:effectLst/>
              </a:rPr>
            </a:br>
            <a:r>
              <a:rPr lang="en-CA" sz="1600" b="1" i="0" u="none" strike="noStrike" dirty="0" err="1">
                <a:solidFill>
                  <a:srgbClr val="000000"/>
                </a:solidFill>
                <a:effectLst/>
              </a:rPr>
              <a:t>TextBlob</a:t>
            </a:r>
            <a:r>
              <a:rPr lang="en-CA" sz="1600" b="0" i="0" u="none" strike="noStrike" dirty="0">
                <a:solidFill>
                  <a:srgbClr val="000000"/>
                </a:solidFill>
                <a:effectLst/>
              </a:rPr>
              <a:t>: Quick polarity scoring for baseline insights.</a:t>
            </a:r>
            <a:br>
              <a:rPr lang="en-CA" sz="1600" b="0" i="0" u="none" strike="noStrike" dirty="0">
                <a:solidFill>
                  <a:srgbClr val="000000"/>
                </a:solidFill>
                <a:effectLst/>
              </a:rPr>
            </a:br>
            <a:br>
              <a:rPr lang="en-CA" sz="1600" b="0" i="0" u="none" strike="noStrike" dirty="0">
                <a:solidFill>
                  <a:srgbClr val="000000"/>
                </a:solidFill>
                <a:effectLst/>
              </a:rPr>
            </a:br>
            <a:br>
              <a:rPr lang="en-CA" sz="1600" b="0" i="0" u="none" strike="noStrike" dirty="0">
                <a:solidFill>
                  <a:srgbClr val="000000"/>
                </a:solidFill>
                <a:effectLst/>
              </a:rPr>
            </a:br>
            <a:r>
              <a:rPr lang="en-CA" sz="1800" b="1" i="0" u="none" strike="noStrike" dirty="0">
                <a:solidFill>
                  <a:srgbClr val="00B050"/>
                </a:solidFill>
                <a:effectLst/>
              </a:rPr>
              <a:t>Results</a:t>
            </a:r>
            <a:r>
              <a:rPr lang="en-CA" sz="1800" b="0" i="0" u="none" strike="noStrike" dirty="0">
                <a:solidFill>
                  <a:srgbClr val="00B050"/>
                </a:solidFill>
                <a:effectLst/>
              </a:rPr>
              <a:t>:</a:t>
            </a:r>
            <a:br>
              <a:rPr lang="en-CA" sz="1600" b="0" i="0" u="none" strike="noStrike" dirty="0">
                <a:solidFill>
                  <a:srgbClr val="000000"/>
                </a:solidFill>
                <a:effectLst/>
              </a:rPr>
            </a:br>
            <a:br>
              <a:rPr lang="en-CA" sz="1600" b="0" i="0" u="none" strike="noStrike" dirty="0">
                <a:solidFill>
                  <a:srgbClr val="000000"/>
                </a:solidFill>
                <a:effectLst/>
              </a:rPr>
            </a:br>
            <a:r>
              <a:rPr lang="en-CA" sz="1600" b="0" i="0" u="none" strike="noStrike" dirty="0">
                <a:solidFill>
                  <a:srgbClr val="000000"/>
                </a:solidFill>
                <a:effectLst/>
              </a:rPr>
              <a:t>82% positive reviews.</a:t>
            </a:r>
            <a:br>
              <a:rPr lang="en-CA" sz="1600" b="0" i="0" u="none" strike="noStrike" dirty="0">
                <a:solidFill>
                  <a:srgbClr val="000000"/>
                </a:solidFill>
                <a:effectLst/>
              </a:rPr>
            </a:br>
            <a:r>
              <a:rPr lang="en-CA" sz="1600" b="0" i="0" u="none" strike="noStrike" dirty="0">
                <a:solidFill>
                  <a:srgbClr val="000000"/>
                </a:solidFill>
                <a:effectLst/>
              </a:rPr>
              <a:t>Complaints focus on service and pricing. </a:t>
            </a:r>
            <a:br>
              <a:rPr lang="en-CA" sz="1600" b="0" i="0" u="none" strike="noStrike" dirty="0">
                <a:solidFill>
                  <a:srgbClr val="000000"/>
                </a:solidFill>
                <a:effectLst/>
              </a:rPr>
            </a:br>
            <a:r>
              <a:rPr lang="en-CA" sz="1600" b="0" i="0" u="none" strike="noStrike" dirty="0">
                <a:solidFill>
                  <a:srgbClr val="000000"/>
                </a:solidFill>
                <a:effectLst/>
              </a:rPr>
              <a:t>BERT excels at detecting nuanced negative sentiments.</a:t>
            </a:r>
            <a:br>
              <a:rPr lang="en-CA" sz="1600" b="0" i="0" u="none" strike="noStrike" dirty="0">
                <a:solidFill>
                  <a:srgbClr val="000000"/>
                </a:solidFill>
                <a:effectLst/>
              </a:rPr>
            </a:br>
            <a:br>
              <a:rPr lang="en-CA" b="0" i="0" u="none" strike="noStrike" dirty="0">
                <a:solidFill>
                  <a:srgbClr val="000000"/>
                </a:solidFill>
                <a:effectLst/>
              </a:rPr>
            </a:br>
            <a:endParaRPr lang="en-CA" sz="1600" b="0" i="0" u="none" strike="noStrike" dirty="0">
              <a:solidFill>
                <a:srgbClr val="000000"/>
              </a:solidFill>
              <a:effectLst/>
            </a:endParaRPr>
          </a:p>
        </p:txBody>
      </p:sp>
      <p:sp>
        <p:nvSpPr>
          <p:cNvPr id="3" name="Date Placeholder 2">
            <a:extLst>
              <a:ext uri="{FF2B5EF4-FFF2-40B4-BE49-F238E27FC236}">
                <a16:creationId xmlns:a16="http://schemas.microsoft.com/office/drawing/2014/main" id="{A5033260-CB2A-EDD5-78F9-EE7EA1BB5A64}"/>
              </a:ext>
            </a:extLst>
          </p:cNvPr>
          <p:cNvSpPr>
            <a:spLocks noGrp="1"/>
          </p:cNvSpPr>
          <p:nvPr>
            <p:ph type="dt" sz="half" idx="2"/>
          </p:nvPr>
        </p:nvSpPr>
        <p:spPr/>
        <p:txBody>
          <a:bodyPr/>
          <a:lstStyle/>
          <a:p>
            <a:fld id="{A87E2521-8D4C-43D8-8050-E9383E9BB2E8}" type="datetime4">
              <a:rPr lang="en-US" smtClean="0"/>
              <a:t>December 4, 2024</a:t>
            </a:fld>
            <a:r>
              <a:rPr lang="en-CA"/>
              <a:t>     |</a:t>
            </a:r>
            <a:endParaRPr lang="en-US" dirty="0"/>
          </a:p>
        </p:txBody>
      </p:sp>
      <p:sp>
        <p:nvSpPr>
          <p:cNvPr id="4" name="Slide Number Placeholder 3">
            <a:extLst>
              <a:ext uri="{FF2B5EF4-FFF2-40B4-BE49-F238E27FC236}">
                <a16:creationId xmlns:a16="http://schemas.microsoft.com/office/drawing/2014/main" id="{36E431A2-81C5-5A2B-0D74-C8476BBEB0AA}"/>
              </a:ext>
            </a:extLst>
          </p:cNvPr>
          <p:cNvSpPr>
            <a:spLocks noGrp="1"/>
          </p:cNvSpPr>
          <p:nvPr>
            <p:ph type="sldNum" sz="quarter" idx="4"/>
          </p:nvPr>
        </p:nvSpPr>
        <p:spPr/>
        <p:txBody>
          <a:bodyPr/>
          <a:lstStyle/>
          <a:p>
            <a:fld id="{E9E0D846-2D6A-8643-B2BF-83884A821236}" type="slidenum">
              <a:rPr lang="en-US" smtClean="0"/>
              <a:pPr/>
              <a:t>6</a:t>
            </a:fld>
            <a:endParaRPr lang="en-US" dirty="0"/>
          </a:p>
        </p:txBody>
      </p:sp>
    </p:spTree>
    <p:extLst>
      <p:ext uri="{BB962C8B-B14F-4D97-AF65-F5344CB8AC3E}">
        <p14:creationId xmlns:p14="http://schemas.microsoft.com/office/powerpoint/2010/main" val="1614629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50FF-6303-068F-F0B4-09F48D2CD737}"/>
              </a:ext>
            </a:extLst>
          </p:cNvPr>
          <p:cNvSpPr>
            <a:spLocks noGrp="1"/>
          </p:cNvSpPr>
          <p:nvPr>
            <p:ph type="ctrTitle"/>
          </p:nvPr>
        </p:nvSpPr>
        <p:spPr>
          <a:xfrm>
            <a:off x="473264" y="354543"/>
            <a:ext cx="8103469" cy="3990877"/>
          </a:xfrm>
        </p:spPr>
        <p:txBody>
          <a:bodyPr/>
          <a:lstStyle/>
          <a:p>
            <a:endParaRPr lang="en-US" dirty="0"/>
          </a:p>
        </p:txBody>
      </p:sp>
      <p:sp>
        <p:nvSpPr>
          <p:cNvPr id="3" name="Date Placeholder 2">
            <a:extLst>
              <a:ext uri="{FF2B5EF4-FFF2-40B4-BE49-F238E27FC236}">
                <a16:creationId xmlns:a16="http://schemas.microsoft.com/office/drawing/2014/main" id="{C011D4FF-9B56-E7DB-1C4A-B20CDDCE9134}"/>
              </a:ext>
            </a:extLst>
          </p:cNvPr>
          <p:cNvSpPr>
            <a:spLocks noGrp="1"/>
          </p:cNvSpPr>
          <p:nvPr>
            <p:ph type="dt" sz="half" idx="2"/>
          </p:nvPr>
        </p:nvSpPr>
        <p:spPr/>
        <p:txBody>
          <a:bodyPr/>
          <a:lstStyle/>
          <a:p>
            <a:fld id="{A87E2521-8D4C-43D8-8050-E9383E9BB2E8}" type="datetime4">
              <a:rPr lang="en-US" smtClean="0"/>
              <a:t>December 4, 2024</a:t>
            </a:fld>
            <a:r>
              <a:rPr lang="en-CA"/>
              <a:t>     |</a:t>
            </a:r>
            <a:endParaRPr lang="en-US" dirty="0"/>
          </a:p>
        </p:txBody>
      </p:sp>
      <p:sp>
        <p:nvSpPr>
          <p:cNvPr id="4" name="Slide Number Placeholder 3">
            <a:extLst>
              <a:ext uri="{FF2B5EF4-FFF2-40B4-BE49-F238E27FC236}">
                <a16:creationId xmlns:a16="http://schemas.microsoft.com/office/drawing/2014/main" id="{9A4C3225-FC01-71DF-C8BA-2476574A6DB5}"/>
              </a:ext>
            </a:extLst>
          </p:cNvPr>
          <p:cNvSpPr>
            <a:spLocks noGrp="1"/>
          </p:cNvSpPr>
          <p:nvPr>
            <p:ph type="sldNum" sz="quarter" idx="4"/>
          </p:nvPr>
        </p:nvSpPr>
        <p:spPr/>
        <p:txBody>
          <a:bodyPr/>
          <a:lstStyle/>
          <a:p>
            <a:fld id="{E9E0D846-2D6A-8643-B2BF-83884A821236}" type="slidenum">
              <a:rPr lang="en-US" smtClean="0"/>
              <a:pPr/>
              <a:t>7</a:t>
            </a:fld>
            <a:endParaRPr lang="en-US" dirty="0"/>
          </a:p>
        </p:txBody>
      </p:sp>
      <p:pic>
        <p:nvPicPr>
          <p:cNvPr id="9218" name="Picture 2" descr="A screenshot of a graph&#10;&#10;Description automatically generated">
            <a:extLst>
              <a:ext uri="{FF2B5EF4-FFF2-40B4-BE49-F238E27FC236}">
                <a16:creationId xmlns:a16="http://schemas.microsoft.com/office/drawing/2014/main" id="{81CF9F52-F584-03A8-487F-C637F65A8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31" y="354542"/>
            <a:ext cx="8103469" cy="5494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785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8D6A-0FF1-419C-61BB-47094961BE3A}"/>
              </a:ext>
            </a:extLst>
          </p:cNvPr>
          <p:cNvSpPr>
            <a:spLocks noGrp="1"/>
          </p:cNvSpPr>
          <p:nvPr>
            <p:ph type="ctrTitle"/>
          </p:nvPr>
        </p:nvSpPr>
        <p:spPr>
          <a:xfrm>
            <a:off x="473264" y="337607"/>
            <a:ext cx="8103469" cy="6182783"/>
          </a:xfrm>
        </p:spPr>
        <p:txBody>
          <a:bodyPr/>
          <a:lstStyle/>
          <a:p>
            <a:pPr>
              <a:lnSpc>
                <a:spcPct val="100000"/>
              </a:lnSpc>
            </a:pPr>
            <a:r>
              <a:rPr lang="en-CA" sz="2000" b="1" i="0" u="none" strike="noStrike" dirty="0">
                <a:solidFill>
                  <a:srgbClr val="000000"/>
                </a:solidFill>
                <a:effectLst/>
              </a:rPr>
              <a:t>Research Question 2:</a:t>
            </a:r>
            <a:r>
              <a:rPr lang="en-CA" sz="2000" b="0" i="0" u="none" strike="noStrike" dirty="0">
                <a:solidFill>
                  <a:srgbClr val="000000"/>
                </a:solidFill>
                <a:effectLst/>
              </a:rPr>
              <a:t> </a:t>
            </a:r>
            <a:r>
              <a:rPr lang="en-CA" sz="2000" b="0" i="1" u="none" strike="noStrike" dirty="0">
                <a:solidFill>
                  <a:srgbClr val="000000"/>
                </a:solidFill>
                <a:effectLst/>
              </a:rPr>
              <a:t>How does the overall sentiment trend change over time for restaurants near tourist sites, and what are the projected future trends?</a:t>
            </a:r>
            <a:br>
              <a:rPr lang="en-CA" sz="2000" b="0" i="1" u="none" strike="noStrike" dirty="0">
                <a:solidFill>
                  <a:srgbClr val="000000"/>
                </a:solidFill>
                <a:effectLst/>
              </a:rPr>
            </a:br>
            <a:br>
              <a:rPr lang="en-CA" sz="1800" b="0" i="0" u="none" strike="noStrike" dirty="0">
                <a:solidFill>
                  <a:srgbClr val="000000"/>
                </a:solidFill>
                <a:effectLst/>
              </a:rPr>
            </a:br>
            <a:r>
              <a:rPr lang="en-CA" sz="1600" b="1" i="0" u="none" strike="noStrike" dirty="0">
                <a:solidFill>
                  <a:srgbClr val="00B050"/>
                </a:solidFill>
                <a:effectLst/>
              </a:rPr>
              <a:t>Objective:</a:t>
            </a:r>
            <a:br>
              <a:rPr lang="en-CA" sz="1600" b="0" i="0" u="none" strike="noStrike" dirty="0">
                <a:solidFill>
                  <a:srgbClr val="000000"/>
                </a:solidFill>
                <a:effectLst/>
              </a:rPr>
            </a:br>
            <a:r>
              <a:rPr lang="en-CA" sz="1600" b="0" i="0" u="none" strike="noStrike" dirty="0">
                <a:solidFill>
                  <a:srgbClr val="000000"/>
                </a:solidFill>
                <a:effectLst/>
              </a:rPr>
              <a:t>using </a:t>
            </a:r>
            <a:r>
              <a:rPr lang="en-CA" sz="1600" i="0" u="none" strike="noStrike" dirty="0">
                <a:solidFill>
                  <a:srgbClr val="000000"/>
                </a:solidFill>
                <a:effectLst/>
              </a:rPr>
              <a:t>ARIMA, SARIMA, and Prophet </a:t>
            </a:r>
            <a:r>
              <a:rPr lang="en-CA" sz="1600" b="0" i="0" u="none" strike="noStrike" dirty="0">
                <a:solidFill>
                  <a:srgbClr val="000000"/>
                </a:solidFill>
                <a:effectLst/>
              </a:rPr>
              <a:t>models for sentiment stability/fluctuations through </a:t>
            </a:r>
            <a:r>
              <a:rPr lang="en-CA" sz="1600" i="0" u="none" strike="noStrike" dirty="0">
                <a:solidFill>
                  <a:srgbClr val="FF0000"/>
                </a:solidFill>
                <a:effectLst/>
              </a:rPr>
              <a:t>2026.</a:t>
            </a:r>
            <a:br>
              <a:rPr lang="en-CA" sz="1600" b="0" i="0" u="none" strike="noStrike" dirty="0">
                <a:solidFill>
                  <a:srgbClr val="000000"/>
                </a:solidFill>
                <a:effectLst/>
              </a:rPr>
            </a:br>
            <a:br>
              <a:rPr lang="en-CA" sz="1600" b="0" i="0" u="none" strike="noStrike" dirty="0">
                <a:solidFill>
                  <a:srgbClr val="000000"/>
                </a:solidFill>
                <a:effectLst/>
              </a:rPr>
            </a:br>
            <a:r>
              <a:rPr lang="en-CA" sz="1600" b="0" i="0" u="none" strike="noStrike" dirty="0">
                <a:solidFill>
                  <a:srgbClr val="000000"/>
                </a:solidFill>
                <a:effectLst/>
              </a:rPr>
              <a:t>Evaluate the impact of historical external factors (economic downturns, tourism spikes).</a:t>
            </a:r>
            <a:br>
              <a:rPr lang="en-CA" sz="1600" b="0" i="0" u="none" strike="noStrike" dirty="0">
                <a:solidFill>
                  <a:srgbClr val="000000"/>
                </a:solidFill>
                <a:effectLst/>
              </a:rPr>
            </a:br>
            <a:br>
              <a:rPr lang="en-CA" sz="1600" b="0" i="0" u="none" strike="noStrike" dirty="0">
                <a:solidFill>
                  <a:srgbClr val="00B050"/>
                </a:solidFill>
                <a:effectLst/>
              </a:rPr>
            </a:br>
            <a:r>
              <a:rPr lang="en-CA" sz="1600" b="1" i="0" u="none" strike="noStrike" dirty="0">
                <a:solidFill>
                  <a:srgbClr val="00B050"/>
                </a:solidFill>
                <a:effectLst/>
              </a:rPr>
              <a:t>Data Aggregation:</a:t>
            </a:r>
            <a:br>
              <a:rPr lang="en-CA" sz="1600" b="0" i="0" u="none" strike="noStrike" dirty="0">
                <a:solidFill>
                  <a:srgbClr val="000000"/>
                </a:solidFill>
                <a:effectLst/>
              </a:rPr>
            </a:br>
            <a:r>
              <a:rPr lang="en-CA" sz="1600" b="0" i="0" u="none" strike="noStrike" dirty="0">
                <a:solidFill>
                  <a:srgbClr val="000000"/>
                </a:solidFill>
                <a:effectLst/>
              </a:rPr>
              <a:t>Aggregated yearly average sentiment scores from review data (</a:t>
            </a:r>
            <a:r>
              <a:rPr lang="en-CA" sz="1600" i="0" u="none" strike="noStrike" dirty="0">
                <a:solidFill>
                  <a:srgbClr val="FF0000"/>
                </a:solidFill>
                <a:effectLst/>
              </a:rPr>
              <a:t>2008-2021)</a:t>
            </a:r>
            <a:r>
              <a:rPr lang="en-CA" sz="1600" b="0" i="0" u="none" strike="noStrike" dirty="0">
                <a:solidFill>
                  <a:srgbClr val="FF0000"/>
                </a:solidFill>
                <a:effectLst/>
              </a:rPr>
              <a:t> </a:t>
            </a:r>
            <a:r>
              <a:rPr lang="en-CA" sz="1600" b="0" i="0" u="none" strike="noStrike" dirty="0">
                <a:solidFill>
                  <a:srgbClr val="000000"/>
                </a:solidFill>
                <a:effectLst/>
              </a:rPr>
              <a:t>using pandas.</a:t>
            </a:r>
            <a:br>
              <a:rPr lang="en-CA" sz="1600" b="0" i="0" u="none" strike="noStrike" dirty="0">
                <a:solidFill>
                  <a:srgbClr val="000000"/>
                </a:solidFill>
                <a:effectLst/>
              </a:rPr>
            </a:br>
            <a:br>
              <a:rPr lang="en-CA" sz="1600" b="0" i="0" u="none" strike="noStrike" dirty="0">
                <a:solidFill>
                  <a:srgbClr val="000000"/>
                </a:solidFill>
                <a:effectLst/>
              </a:rPr>
            </a:br>
            <a:r>
              <a:rPr lang="en-CA" sz="1600" b="1" i="0" u="none" strike="noStrike" dirty="0">
                <a:solidFill>
                  <a:srgbClr val="00B050"/>
                </a:solidFill>
                <a:effectLst/>
              </a:rPr>
              <a:t>Stationarity Testing:</a:t>
            </a:r>
            <a:br>
              <a:rPr lang="en-CA" sz="1600" b="0" i="0" u="none" strike="noStrike" dirty="0">
                <a:solidFill>
                  <a:srgbClr val="000000"/>
                </a:solidFill>
                <a:effectLst/>
              </a:rPr>
            </a:br>
            <a:r>
              <a:rPr lang="en-CA" sz="1600" b="0" i="0" u="none" strike="noStrike" dirty="0">
                <a:solidFill>
                  <a:srgbClr val="000000"/>
                </a:solidFill>
                <a:effectLst/>
              </a:rPr>
              <a:t>Applied Augmented Dickey-Fuller test to check for stationarity, confirming readiness for ARIMA modeling.</a:t>
            </a:r>
            <a:br>
              <a:rPr lang="en-CA" sz="1600" b="0" i="0" u="none" strike="noStrike" dirty="0">
                <a:solidFill>
                  <a:srgbClr val="000000"/>
                </a:solidFill>
                <a:effectLst/>
              </a:rPr>
            </a:br>
            <a:br>
              <a:rPr lang="en-CA" sz="1600" b="0" i="0" u="none" strike="noStrike" dirty="0">
                <a:solidFill>
                  <a:srgbClr val="000000"/>
                </a:solidFill>
                <a:effectLst/>
              </a:rPr>
            </a:br>
            <a:r>
              <a:rPr lang="en-CA" sz="1600" b="0" i="1" u="none" strike="noStrike" dirty="0">
                <a:solidFill>
                  <a:srgbClr val="000000"/>
                </a:solidFill>
                <a:effectLst/>
                <a:latin typeface="-webkit-standard"/>
              </a:rPr>
              <a:t>The ADF test statistic is </a:t>
            </a:r>
            <a:r>
              <a:rPr lang="en-CA" sz="1600" b="0" i="1" u="none" strike="noStrike" dirty="0">
                <a:solidFill>
                  <a:srgbClr val="FF0000"/>
                </a:solidFill>
                <a:effectLst/>
                <a:latin typeface="-webkit-standard"/>
              </a:rPr>
              <a:t>-8.9515</a:t>
            </a:r>
            <a:r>
              <a:rPr lang="en-CA" sz="1600" b="0" i="1" u="none" strike="noStrike" dirty="0">
                <a:solidFill>
                  <a:srgbClr val="000000"/>
                </a:solidFill>
                <a:effectLst/>
                <a:latin typeface="-webkit-standard"/>
              </a:rPr>
              <a:t>, which is less than the </a:t>
            </a:r>
            <a:r>
              <a:rPr lang="en-CA" sz="1600" b="0" i="1" u="none" strike="noStrike" dirty="0">
                <a:solidFill>
                  <a:srgbClr val="FF0000"/>
                </a:solidFill>
                <a:effectLst/>
                <a:latin typeface="-webkit-standard"/>
              </a:rPr>
              <a:t>critical value, </a:t>
            </a:r>
            <a:r>
              <a:rPr lang="en-CA" sz="1600" b="0" i="1" u="none" strike="noStrike" dirty="0">
                <a:solidFill>
                  <a:srgbClr val="000000"/>
                </a:solidFill>
                <a:effectLst/>
                <a:latin typeface="-webkit-standard"/>
              </a:rPr>
              <a:t>and the p-value is below 0.05, indicating the time series is </a:t>
            </a:r>
            <a:r>
              <a:rPr lang="en-CA" sz="1600" b="0" i="1" u="none" strike="noStrike" dirty="0">
                <a:solidFill>
                  <a:srgbClr val="0077C8"/>
                </a:solidFill>
                <a:effectLst/>
                <a:latin typeface="-webkit-standard"/>
              </a:rPr>
              <a:t>stationary</a:t>
            </a:r>
            <a:br>
              <a:rPr lang="en-CA" sz="1800" b="0" i="0" u="none" strike="noStrike" dirty="0">
                <a:solidFill>
                  <a:srgbClr val="000000"/>
                </a:solidFill>
                <a:effectLst/>
              </a:rPr>
            </a:br>
            <a:br>
              <a:rPr lang="en-CA" b="0" i="0" u="none" strike="noStrike" dirty="0">
                <a:solidFill>
                  <a:srgbClr val="000000"/>
                </a:solidFill>
                <a:effectLst/>
              </a:rPr>
            </a:br>
            <a:endParaRPr lang="en-US" dirty="0"/>
          </a:p>
        </p:txBody>
      </p:sp>
      <p:sp>
        <p:nvSpPr>
          <p:cNvPr id="3" name="Date Placeholder 2">
            <a:extLst>
              <a:ext uri="{FF2B5EF4-FFF2-40B4-BE49-F238E27FC236}">
                <a16:creationId xmlns:a16="http://schemas.microsoft.com/office/drawing/2014/main" id="{D0BD4708-4E9A-C186-AF9E-11D14CF5CC31}"/>
              </a:ext>
            </a:extLst>
          </p:cNvPr>
          <p:cNvSpPr>
            <a:spLocks noGrp="1"/>
          </p:cNvSpPr>
          <p:nvPr>
            <p:ph type="dt" sz="half" idx="2"/>
          </p:nvPr>
        </p:nvSpPr>
        <p:spPr/>
        <p:txBody>
          <a:bodyPr/>
          <a:lstStyle/>
          <a:p>
            <a:fld id="{A87E2521-8D4C-43D8-8050-E9383E9BB2E8}" type="datetime4">
              <a:rPr lang="en-US" smtClean="0"/>
              <a:t>December 4, 2024</a:t>
            </a:fld>
            <a:r>
              <a:rPr lang="en-CA"/>
              <a:t>     |</a:t>
            </a:r>
            <a:endParaRPr lang="en-US" dirty="0"/>
          </a:p>
        </p:txBody>
      </p:sp>
      <p:sp>
        <p:nvSpPr>
          <p:cNvPr id="4" name="Slide Number Placeholder 3">
            <a:extLst>
              <a:ext uri="{FF2B5EF4-FFF2-40B4-BE49-F238E27FC236}">
                <a16:creationId xmlns:a16="http://schemas.microsoft.com/office/drawing/2014/main" id="{17C40F66-EAE7-733B-05F1-90286CC04993}"/>
              </a:ext>
            </a:extLst>
          </p:cNvPr>
          <p:cNvSpPr>
            <a:spLocks noGrp="1"/>
          </p:cNvSpPr>
          <p:nvPr>
            <p:ph type="sldNum" sz="quarter" idx="4"/>
          </p:nvPr>
        </p:nvSpPr>
        <p:spPr/>
        <p:txBody>
          <a:bodyPr/>
          <a:lstStyle/>
          <a:p>
            <a:fld id="{E9E0D846-2D6A-8643-B2BF-83884A821236}" type="slidenum">
              <a:rPr lang="en-US" smtClean="0"/>
              <a:pPr/>
              <a:t>8</a:t>
            </a:fld>
            <a:endParaRPr lang="en-US" dirty="0"/>
          </a:p>
        </p:txBody>
      </p:sp>
    </p:spTree>
    <p:extLst>
      <p:ext uri="{BB962C8B-B14F-4D97-AF65-F5344CB8AC3E}">
        <p14:creationId xmlns:p14="http://schemas.microsoft.com/office/powerpoint/2010/main" val="240785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371AE-8B0B-E167-87B0-C13C4CD422E0}"/>
              </a:ext>
            </a:extLst>
          </p:cNvPr>
          <p:cNvSpPr>
            <a:spLocks noGrp="1"/>
          </p:cNvSpPr>
          <p:nvPr>
            <p:ph type="title"/>
          </p:nvPr>
        </p:nvSpPr>
        <p:spPr>
          <a:xfrm>
            <a:off x="365568" y="466816"/>
            <a:ext cx="8981846" cy="1069848"/>
          </a:xfrm>
        </p:spPr>
        <p:txBody>
          <a:bodyPr/>
          <a:lstStyle/>
          <a:p>
            <a:br>
              <a:rPr lang="en-CA" b="0" i="0" u="none" strike="noStrike" dirty="0">
                <a:solidFill>
                  <a:srgbClr val="0077C8"/>
                </a:solidFill>
                <a:effectLst/>
                <a:latin typeface="+mn-lt"/>
              </a:rPr>
            </a:br>
            <a:endParaRPr lang="en-US" dirty="0">
              <a:solidFill>
                <a:srgbClr val="0077C8"/>
              </a:solidFill>
              <a:latin typeface="+mn-lt"/>
            </a:endParaRPr>
          </a:p>
        </p:txBody>
      </p:sp>
      <p:sp>
        <p:nvSpPr>
          <p:cNvPr id="3" name="Content Placeholder 2">
            <a:extLst>
              <a:ext uri="{FF2B5EF4-FFF2-40B4-BE49-F238E27FC236}">
                <a16:creationId xmlns:a16="http://schemas.microsoft.com/office/drawing/2014/main" id="{44AE5ABA-69D6-62DC-6C25-753BEE2867C0}"/>
              </a:ext>
            </a:extLst>
          </p:cNvPr>
          <p:cNvSpPr>
            <a:spLocks noGrp="1"/>
          </p:cNvSpPr>
          <p:nvPr>
            <p:ph idx="1"/>
          </p:nvPr>
        </p:nvSpPr>
        <p:spPr/>
        <p:txBody>
          <a:bodyPr>
            <a:normAutofit/>
          </a:bodyPr>
          <a:lstStyle/>
          <a:p>
            <a:pPr algn="l">
              <a:buFont typeface="Arial" panose="020B0604020202020204" pitchFamily="34" charset="0"/>
              <a:buChar char="•"/>
            </a:pPr>
            <a:r>
              <a:rPr lang="en-CA" b="1" i="0" u="none" strike="noStrike" dirty="0">
                <a:solidFill>
                  <a:srgbClr val="000000"/>
                </a:solidFill>
                <a:effectLst/>
              </a:rPr>
              <a:t>Historical Trends (2008–2021):</a:t>
            </a:r>
            <a:r>
              <a:rPr lang="en-CA" b="0" i="0" u="none" strike="noStrike" dirty="0">
                <a:solidFill>
                  <a:srgbClr val="000000"/>
                </a:solidFill>
                <a:effectLst/>
              </a:rPr>
              <a:t> Fluctuations due to the 2008 </a:t>
            </a:r>
            <a:r>
              <a:rPr lang="en-CA" b="0" i="0" u="none" strike="noStrike" dirty="0">
                <a:solidFill>
                  <a:srgbClr val="FF0000"/>
                </a:solidFill>
                <a:effectLst/>
              </a:rPr>
              <a:t>recession</a:t>
            </a:r>
            <a:r>
              <a:rPr lang="en-CA" b="0" i="0" u="none" strike="noStrike" dirty="0">
                <a:solidFill>
                  <a:srgbClr val="00B050"/>
                </a:solidFill>
                <a:effectLst/>
              </a:rPr>
              <a:t>, tourism spikes </a:t>
            </a:r>
            <a:r>
              <a:rPr lang="en-CA" b="0" i="0" u="none" strike="noStrike" dirty="0">
                <a:solidFill>
                  <a:srgbClr val="000000"/>
                </a:solidFill>
                <a:effectLst/>
              </a:rPr>
              <a:t>(2013–2014), and </a:t>
            </a:r>
            <a:r>
              <a:rPr lang="en-CA" b="0" i="0" u="none" strike="noStrike" dirty="0">
                <a:solidFill>
                  <a:srgbClr val="7030A0"/>
                </a:solidFill>
                <a:effectLst/>
              </a:rPr>
              <a:t>COVID-19.</a:t>
            </a:r>
          </a:p>
          <a:p>
            <a:pPr algn="l">
              <a:buFont typeface="Arial" panose="020B0604020202020204" pitchFamily="34" charset="0"/>
              <a:buChar char="•"/>
            </a:pPr>
            <a:endParaRPr lang="en-CA" b="0" i="0" u="none" strike="noStrike" dirty="0">
              <a:solidFill>
                <a:srgbClr val="000000"/>
              </a:solidFill>
              <a:effectLst/>
            </a:endParaRPr>
          </a:p>
          <a:p>
            <a:pPr algn="l">
              <a:buFont typeface="Arial" panose="020B0604020202020204" pitchFamily="34" charset="0"/>
              <a:buChar char="•"/>
            </a:pPr>
            <a:r>
              <a:rPr lang="en-CA" b="1" i="0" u="none" strike="noStrike" dirty="0">
                <a:solidFill>
                  <a:srgbClr val="000000"/>
                </a:solidFill>
                <a:effectLst/>
              </a:rPr>
              <a:t>Forecasted Trends (2022–2026):</a:t>
            </a:r>
          </a:p>
          <a:p>
            <a:pPr algn="l">
              <a:buFont typeface="Arial" panose="020B0604020202020204" pitchFamily="34" charset="0"/>
              <a:buChar char="•"/>
            </a:pPr>
            <a:endParaRPr lang="en-CA" b="0" i="0" u="none" strike="noStrike" dirty="0">
              <a:solidFill>
                <a:srgbClr val="000000"/>
              </a:solidFill>
              <a:effectLst/>
            </a:endParaRPr>
          </a:p>
          <a:p>
            <a:pPr marL="742950" lvl="1" indent="-285750" algn="l">
              <a:buFont typeface="Arial" panose="020B0604020202020204" pitchFamily="34" charset="0"/>
              <a:buChar char="•"/>
            </a:pPr>
            <a:r>
              <a:rPr lang="en-CA" b="1" i="0" u="none" strike="noStrike" dirty="0">
                <a:solidFill>
                  <a:srgbClr val="000000"/>
                </a:solidFill>
                <a:effectLst/>
              </a:rPr>
              <a:t>ARIMA:</a:t>
            </a:r>
            <a:r>
              <a:rPr lang="en-CA" b="0" i="0" u="none" strike="noStrike" dirty="0">
                <a:solidFill>
                  <a:srgbClr val="000000"/>
                </a:solidFill>
                <a:effectLst/>
              </a:rPr>
              <a:t> Stable with minor fluctuations.</a:t>
            </a:r>
          </a:p>
          <a:p>
            <a:pPr marL="742950" lvl="1" indent="-285750" algn="l">
              <a:buFont typeface="Arial" panose="020B0604020202020204" pitchFamily="34" charset="0"/>
              <a:buChar char="•"/>
            </a:pPr>
            <a:r>
              <a:rPr lang="en-CA" b="1" i="0" u="none" strike="noStrike" dirty="0">
                <a:solidFill>
                  <a:srgbClr val="000000"/>
                </a:solidFill>
                <a:effectLst/>
              </a:rPr>
              <a:t>SARIMA &amp; Prophet:</a:t>
            </a:r>
            <a:r>
              <a:rPr lang="en-CA" b="0" i="0" u="none" strike="noStrike" dirty="0">
                <a:solidFill>
                  <a:srgbClr val="000000"/>
                </a:solidFill>
                <a:effectLst/>
              </a:rPr>
              <a:t> Gradual decline in sentiment.</a:t>
            </a:r>
          </a:p>
          <a:p>
            <a:pPr marL="0" indent="0">
              <a:buNone/>
            </a:pPr>
            <a:endParaRPr lang="en-US" dirty="0"/>
          </a:p>
        </p:txBody>
      </p:sp>
      <p:sp>
        <p:nvSpPr>
          <p:cNvPr id="4" name="Date Placeholder 3">
            <a:extLst>
              <a:ext uri="{FF2B5EF4-FFF2-40B4-BE49-F238E27FC236}">
                <a16:creationId xmlns:a16="http://schemas.microsoft.com/office/drawing/2014/main" id="{F99929E5-FB61-804F-F8A2-4B583CFF3926}"/>
              </a:ext>
            </a:extLst>
          </p:cNvPr>
          <p:cNvSpPr>
            <a:spLocks noGrp="1"/>
          </p:cNvSpPr>
          <p:nvPr>
            <p:ph type="dt" sz="half" idx="2"/>
          </p:nvPr>
        </p:nvSpPr>
        <p:spPr/>
        <p:txBody>
          <a:bodyPr/>
          <a:lstStyle/>
          <a:p>
            <a:fld id="{321D2AE1-B685-45A1-8C17-19D6BB8C161E}" type="datetime4">
              <a:rPr lang="en-US" smtClean="0"/>
              <a:t>December 4, 2024</a:t>
            </a:fld>
            <a:r>
              <a:rPr lang="en-CA"/>
              <a:t>     |</a:t>
            </a:r>
            <a:endParaRPr lang="en-US" dirty="0"/>
          </a:p>
        </p:txBody>
      </p:sp>
      <p:sp>
        <p:nvSpPr>
          <p:cNvPr id="5" name="Slide Number Placeholder 4">
            <a:extLst>
              <a:ext uri="{FF2B5EF4-FFF2-40B4-BE49-F238E27FC236}">
                <a16:creationId xmlns:a16="http://schemas.microsoft.com/office/drawing/2014/main" id="{8DDA4ACA-ABA4-0A7C-4311-12244C884A00}"/>
              </a:ext>
            </a:extLst>
          </p:cNvPr>
          <p:cNvSpPr>
            <a:spLocks noGrp="1"/>
          </p:cNvSpPr>
          <p:nvPr>
            <p:ph type="sldNum" sz="quarter" idx="4"/>
          </p:nvPr>
        </p:nvSpPr>
        <p:spPr/>
        <p:txBody>
          <a:bodyPr/>
          <a:lstStyle/>
          <a:p>
            <a:fld id="{E1497D35-93D5-5047-9160-8F9C97C9D015}" type="slidenum">
              <a:rPr lang="en-US" smtClean="0"/>
              <a:pPr/>
              <a:t>9</a:t>
            </a:fld>
            <a:endParaRPr lang="en-US" dirty="0"/>
          </a:p>
        </p:txBody>
      </p:sp>
    </p:spTree>
    <p:extLst>
      <p:ext uri="{BB962C8B-B14F-4D97-AF65-F5344CB8AC3E}">
        <p14:creationId xmlns:p14="http://schemas.microsoft.com/office/powerpoint/2010/main" val="620259676"/>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2349</Words>
  <Application>Microsoft Macintosh PowerPoint</Application>
  <PresentationFormat>On-screen Show (4:3)</PresentationFormat>
  <Paragraphs>208</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-webkit-standard</vt:lpstr>
      <vt:lpstr>Agency FB</vt:lpstr>
      <vt:lpstr>Aharoni</vt:lpstr>
      <vt:lpstr>Arial</vt:lpstr>
      <vt:lpstr>Calibri</vt:lpstr>
      <vt:lpstr>Courier New</vt:lpstr>
      <vt:lpstr>Helvetica Neue</vt:lpstr>
      <vt:lpstr>Noto Sans Symbols</vt:lpstr>
      <vt:lpstr>Times New Roman</vt:lpstr>
      <vt:lpstr>RyersonUniversity_MasterTemplate v1</vt:lpstr>
      <vt:lpstr>Sentiment Analysis of Edmonton Restaurants Near Tourist Spots</vt:lpstr>
      <vt:lpstr>Datasets Used: </vt:lpstr>
      <vt:lpstr>Research Objective  Why Sentiment Analysis Matters?</vt:lpstr>
      <vt:lpstr>Clustering Analysis  Understanding Restaurant Patterns </vt:lpstr>
      <vt:lpstr>PowerPoint Presentation</vt:lpstr>
      <vt:lpstr>Research Question 1 - Understanding Customer Sentiments   Objective: Identify dominant sentiments in Yelp reviews for restaurants near Edmonton's tourist spots.   Focus: Analyze sentiment distribution. Evaluate model performance in capturing nuanced trends.  Models Used:  BERT: Complex reviews, sarcasm, mixed emotions. VADER: Lexicon-based, effective for short reviews. TextBlob: Quick polarity scoring for baseline insights.   Results:  82% positive reviews. Complaints focus on service and pricing.  BERT excels at detecting nuanced negative sentiments.  </vt:lpstr>
      <vt:lpstr>PowerPoint Presentation</vt:lpstr>
      <vt:lpstr>Research Question 2: How does the overall sentiment trend change over time for restaurants near tourist sites, and what are the projected future trends?  Objective: using ARIMA, SARIMA, and Prophet models for sentiment stability/fluctuations through 2026.  Evaluate the impact of historical external factors (economic downturns, tourism spikes).  Data Aggregation: Aggregated yearly average sentiment scores from review data (2008-2021) using pandas.  Stationarity Testing: Applied Augmented Dickey-Fuller test to check for stationarity, confirming readiness for ARIMA modeling.  The ADF test statistic is -8.9515, which is less than the critical value, and the p-value is below 0.05, indicating the time series is stationary  </vt:lpstr>
      <vt:lpstr> </vt:lpstr>
      <vt:lpstr>Model Results </vt:lpstr>
      <vt:lpstr>SARIMA: Includes seasonal components for yearly fluctuations. </vt:lpstr>
      <vt:lpstr>Prophet:Best model for integrating exogenous factors like holidays or major tourist </vt:lpstr>
      <vt:lpstr>Error Metrics: </vt:lpstr>
      <vt:lpstr>Research Question 3- Which cuisines are most popular among restaurants located near tourist spots?  Objective: Identify popular cuisines in high-rated restaurants near tourist attractions in Edmonton.  Focus: Filter restaurants with star ratings above 3.5.  Using one-hot encoding, I transformed the 'cuisine' column into binary columns to prepare it for association rule mining.</vt:lpstr>
      <vt:lpstr>Outcome  Chinese, Italian, and Indian were found frequently in high-rated restaurants near tourist spots. </vt:lpstr>
      <vt:lpstr> </vt:lpstr>
      <vt:lpstr>Outcome  Results showed a moderate positive correlation, suggesting that restaurants closer to tourist attractions generally receive higher ratings, though other factors also contribute. Other Factors Influencing Ratings: Service Quality Food Quality: Online Visibility:   </vt:lpstr>
      <vt:lpstr> Research Question 5: Does the presence of high-rated restaurants near tourist attractions impact customer sentiment? </vt:lpstr>
      <vt:lpstr>Research Question 6: Which sentiment analysis models best capture customer sentiment trends for restaurants near tourist attractions, and how does feature engineering impact these predictions?    Objective: Identify the best sentiment analysis models and evaluate the effect of feature engineering.      . </vt:lpstr>
      <vt:lpstr>Approach:  Feature Engineering:  1-Engineered the higher_stars_near_attractions feature using the Haversine formula to calculate proximity to tourist attractions. Added a binary contextual feature to the dataset.     </vt:lpstr>
      <vt:lpstr>Model Comparison:  Models: BERT, VADER, TextBlob, RandomForestClassifier.  Used Optuna for RandomForestClassifier hyperparameter tuning.  Applied TF-IDF to transform textual data for machine learning models. </vt:lpstr>
      <vt:lpstr> Model Performance:     </vt:lpstr>
      <vt:lpstr>Memory Consumption Analysis</vt:lpstr>
      <vt:lpstr>Memory Usage Comparison Across Sentiment and Forecasting Models</vt:lpstr>
      <vt:lpstr>Why Is This Analysis Beneficial?</vt:lpstr>
      <vt:lpstr>Conclusion  This study bridges gaps in sentiment analysis and forecasting research by integrating: </vt:lpstr>
      <vt:lpstr>Actionable Insights and Recommendations</vt:lpstr>
      <vt:lpstr>References:</vt:lpstr>
      <vt:lpstr>References:</vt:lpstr>
      <vt:lpstr>References:</vt:lpstr>
      <vt:lpstr>References:</vt:lpstr>
      <vt:lpstr>Thank You, Professor!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2024-12-05T03:47:07Z</dcterms:modified>
</cp:coreProperties>
</file>